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6.jpeg" ContentType="image/jpeg"/>
  <Override PartName="/ppt/media/image42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36.jpeg" ContentType="image/jpe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38.jpeg" ContentType="image/jpeg"/>
  <Override PartName="/ppt/media/image28.png" ContentType="image/png"/>
  <Override PartName="/ppt/media/image14.png" ContentType="image/png"/>
  <Override PartName="/ppt/media/image10.jpeg" ContentType="image/jpeg"/>
  <Override PartName="/ppt/media/image9.png" ContentType="image/png"/>
  <Override PartName="/ppt/media/image39.png" ContentType="image/png"/>
  <Override PartName="/ppt/media/image5.png" ContentType="image/png"/>
  <Override PartName="/ppt/media/image43.jpeg" ContentType="image/jpeg"/>
  <Override PartName="/ppt/media/image35.png" ContentType="image/png"/>
  <Override PartName="/ppt/media/image11.png" ContentType="image/png"/>
  <Override PartName="/ppt/media/image31.png" ContentType="image/png"/>
  <Override PartName="/ppt/media/image33.png" ContentType="image/png"/>
  <Override PartName="/ppt/media/image8.png" ContentType="image/png"/>
  <Override PartName="/ppt/media/image40.png" ContentType="image/png"/>
  <Override PartName="/ppt/media/image41.jpeg" ContentType="image/jpeg"/>
  <Override PartName="/ppt/media/image44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.jpeg" ContentType="image/jpe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32.png" ContentType="image/png"/>
  <Override PartName="/ppt/media/image2.png" ContentType="image/png"/>
  <Override PartName="/ppt/media/image2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NG" sz="2000" spc="-1" strike="noStrike">
                <a:latin typeface="Arial"/>
              </a:rPr>
              <a:t>Click to edit the notes format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NG" sz="1400" spc="-1" strike="noStrike">
                <a:latin typeface="Times New Roman"/>
              </a:rPr>
              <a:t>&lt;header&gt;</a:t>
            </a:r>
            <a:endParaRPr b="0" lang="en-NG" sz="1400" spc="-1" strike="noStrike"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NG" sz="1400" spc="-1" strike="noStrike">
                <a:latin typeface="Times New Roman"/>
              </a:rPr>
              <a:t>&lt;date/time&gt;</a:t>
            </a:r>
            <a:endParaRPr b="0" lang="en-NG" sz="1400" spc="-1" strike="noStrike">
              <a:latin typeface="Times New Roman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NG" sz="1400" spc="-1" strike="noStrike">
                <a:latin typeface="Times New Roman"/>
              </a:rPr>
              <a:t>&lt;footer&gt;</a:t>
            </a:r>
            <a:endParaRPr b="0" lang="en-NG" sz="1400" spc="-1" strike="noStrike">
              <a:latin typeface="Times New Roman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044088E-DCCA-4060-93C6-67CEBF8F33D4}" type="slidenum">
              <a:rPr b="0" lang="en-NG" sz="1400" spc="-1" strike="noStrike">
                <a:latin typeface="Times New Roman"/>
              </a:rPr>
              <a:t>&lt;number&gt;</a:t>
            </a:fld>
            <a:endParaRPr b="0" lang="en-NG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NG" sz="2000" spc="-1" strike="noStrike">
              <a:latin typeface="Arial"/>
            </a:endParaRPr>
          </a:p>
        </p:txBody>
      </p:sp>
      <p:sp>
        <p:nvSpPr>
          <p:cNvPr id="7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CB0CB34-B686-4093-AD42-4B06E78546CD}" type="slidenum">
              <a:rPr b="0" lang="en-US" sz="1200" spc="-1" strike="noStrike">
                <a:latin typeface="Times New Roman"/>
              </a:rPr>
              <a:t>&lt;number&gt;</a:t>
            </a:fld>
            <a:endParaRPr b="0" lang="en-NG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G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G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G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G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G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G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G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G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</a:t>
            </a: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edit </a:t>
            </a: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Master </a:t>
            </a: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title </a:t>
            </a: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NG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B1ED6AD-289E-44AF-A919-522603798B5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NG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4E3EFCE-99FD-48D2-B5A8-00B09CF4E096}" type="datetime">
              <a:rPr b="0" lang="en-US" sz="1800" spc="-1" strike="noStrike">
                <a:solidFill>
                  <a:srgbClr val="000000"/>
                </a:solidFill>
                <a:latin typeface="Calibri"/>
              </a:rPr>
              <a:t>7/21/22</a:t>
            </a:fld>
            <a:endParaRPr b="0" lang="en-NG" sz="18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NG" sz="2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33CE9EC-61AF-4DA7-97B6-5BD12235B90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NG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NG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88480" y="4568760"/>
            <a:ext cx="25142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164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11520" y="28800"/>
            <a:ext cx="12216600" cy="682920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11880" y="28800"/>
            <a:ext cx="12192120" cy="6829200"/>
          </a:xfrm>
          <a:prstGeom prst="rect">
            <a:avLst/>
          </a:prstGeom>
          <a:solidFill>
            <a:srgbClr val="72cfc6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"/>
          <p:cNvSpPr/>
          <p:nvPr/>
        </p:nvSpPr>
        <p:spPr>
          <a:xfrm>
            <a:off x="504000" y="864000"/>
            <a:ext cx="4896000" cy="547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4"/>
          <p:cNvSpPr/>
          <p:nvPr/>
        </p:nvSpPr>
        <p:spPr>
          <a:xfrm>
            <a:off x="504000" y="468000"/>
            <a:ext cx="4896000" cy="25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TextShape 5"/>
          <p:cNvSpPr txBox="1"/>
          <p:nvPr/>
        </p:nvSpPr>
        <p:spPr>
          <a:xfrm>
            <a:off x="787680" y="1317240"/>
            <a:ext cx="4032000" cy="272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1" lang="en-NG" sz="5400" spc="-1" strike="noStrike">
                <a:solidFill>
                  <a:srgbClr val="72cfc6"/>
                </a:solidFill>
                <a:latin typeface="Arial"/>
              </a:rPr>
              <a:t>ICU SURVIVAL ANALYSIS</a:t>
            </a:r>
            <a:endParaRPr b="0" lang="en-NG" sz="54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612000" y="468000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TextShape 7"/>
          <p:cNvSpPr txBox="1"/>
          <p:nvPr/>
        </p:nvSpPr>
        <p:spPr>
          <a:xfrm>
            <a:off x="888480" y="5040000"/>
            <a:ext cx="3503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2000" spc="-1" strike="noStrike">
                <a:solidFill>
                  <a:srgbClr val="72cfc6"/>
                </a:solidFill>
                <a:latin typeface="Arial"/>
              </a:rPr>
              <a:t>ACHIMUGU A.S 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172" name="TextShape 8"/>
          <p:cNvSpPr txBox="1"/>
          <p:nvPr/>
        </p:nvSpPr>
        <p:spPr>
          <a:xfrm>
            <a:off x="960480" y="548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solidFill>
                  <a:srgbClr val="72cfc6"/>
                </a:solidFill>
                <a:latin typeface="Arial"/>
              </a:rPr>
              <a:t>26-062022</a:t>
            </a:r>
            <a:endParaRPr b="0" lang="en-NG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39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1" name="Group 4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42" name="CustomShape 5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6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4" name="Group 7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45" name="CustomShape 8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9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7" name="Group 10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48" name="CustomShape 11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2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0" name="Group 13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51" name="CustomShape 14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15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3" name="Group 16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54" name="CustomShape 17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18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6" name="Group 19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57" name="CustomShape 20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21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9" name="CustomShape 22"/>
          <p:cNvSpPr/>
          <p:nvPr/>
        </p:nvSpPr>
        <p:spPr>
          <a:xfrm>
            <a:off x="648000" y="1584000"/>
            <a:ext cx="3780000" cy="7254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2400" spc="-1" strike="noStrike">
                <a:latin typeface="Arial"/>
              </a:rPr>
              <a:t>DATA PREPROCESSING</a:t>
            </a:r>
            <a:endParaRPr b="1" lang="en-NG" sz="2400" spc="-1" strike="noStrike">
              <a:latin typeface="Arial"/>
            </a:endParaRPr>
          </a:p>
        </p:txBody>
      </p:sp>
      <p:sp>
        <p:nvSpPr>
          <p:cNvPr id="360" name="CustomShape 23"/>
          <p:cNvSpPr/>
          <p:nvPr/>
        </p:nvSpPr>
        <p:spPr>
          <a:xfrm>
            <a:off x="504000" y="2556000"/>
            <a:ext cx="1872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 </a:t>
            </a:r>
            <a:r>
              <a:rPr b="1" lang="en-NG" sz="1800" spc="-1" strike="noStrike">
                <a:latin typeface="Arial"/>
              </a:rPr>
              <a:t>Data Encoding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361" name="TextShape 24"/>
          <p:cNvSpPr txBox="1"/>
          <p:nvPr/>
        </p:nvSpPr>
        <p:spPr>
          <a:xfrm>
            <a:off x="2664000" y="2556000"/>
            <a:ext cx="666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  <a:ea typeface="Noto Sans CJK SC"/>
              </a:rPr>
              <a:t>Ordinal </a:t>
            </a:r>
            <a:r>
              <a:rPr b="0" lang="en-NG" sz="1800" spc="-1" strike="noStrike">
                <a:latin typeface="Arial"/>
              </a:rPr>
              <a:t>categories such as gcs score, heart_cat, bmi_cat were label ecode while other categories were one hpt encoded.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62" name="CustomShape 25"/>
          <p:cNvSpPr/>
          <p:nvPr/>
        </p:nvSpPr>
        <p:spPr>
          <a:xfrm>
            <a:off x="504000" y="3348000"/>
            <a:ext cx="1872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Data </a:t>
            </a:r>
            <a:endParaRPr b="1" lang="en-NG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Oversampling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363" name="TextShape 26"/>
          <p:cNvSpPr txBox="1"/>
          <p:nvPr/>
        </p:nvSpPr>
        <p:spPr>
          <a:xfrm>
            <a:off x="2664000" y="3348000"/>
            <a:ext cx="684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Imbalance in dataset was handle by random Oversampling of training data.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64" name="TextShape 27"/>
          <p:cNvSpPr txBox="1"/>
          <p:nvPr/>
        </p:nvSpPr>
        <p:spPr>
          <a:xfrm>
            <a:off x="2664000" y="4068000"/>
            <a:ext cx="6912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Feature selection was done using mutual infomation gain inother to get top features that contributed most to the target feature.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65" name="CustomShape 28"/>
          <p:cNvSpPr/>
          <p:nvPr/>
        </p:nvSpPr>
        <p:spPr>
          <a:xfrm>
            <a:off x="504000" y="4104000"/>
            <a:ext cx="1872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 </a:t>
            </a:r>
            <a:r>
              <a:rPr b="1" lang="en-NG" sz="1800" spc="-1" strike="noStrike">
                <a:latin typeface="Arial"/>
              </a:rPr>
              <a:t>Feature</a:t>
            </a:r>
            <a:endParaRPr b="1" lang="en-NG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 </a:t>
            </a:r>
            <a:r>
              <a:rPr b="1" lang="en-NG" sz="1800" spc="-1" strike="noStrike">
                <a:latin typeface="Arial"/>
              </a:rPr>
              <a:t>Selection</a:t>
            </a:r>
            <a:endParaRPr b="1" lang="en-NG" sz="18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2520000" y="4680000"/>
            <a:ext cx="5946480" cy="172800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8496000" y="4728600"/>
            <a:ext cx="2685600" cy="1571400"/>
          </a:xfrm>
          <a:prstGeom prst="rect">
            <a:avLst/>
          </a:prstGeom>
          <a:ln>
            <a:noFill/>
          </a:ln>
        </p:spPr>
      </p:pic>
      <p:sp>
        <p:nvSpPr>
          <p:cNvPr id="368" name="Line 29"/>
          <p:cNvSpPr/>
          <p:nvPr/>
        </p:nvSpPr>
        <p:spPr>
          <a:xfrm>
            <a:off x="2327040" y="2628000"/>
            <a:ext cx="0" cy="4230000"/>
          </a:xfrm>
          <a:prstGeom prst="line">
            <a:avLst/>
          </a:prstGeom>
          <a:ln w="38160">
            <a:solidFill>
              <a:srgbClr val="57d0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0"/>
          <p:cNvSpPr/>
          <p:nvPr/>
        </p:nvSpPr>
        <p:spPr>
          <a:xfrm>
            <a:off x="2471040" y="2628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1"/>
          <p:cNvSpPr/>
          <p:nvPr/>
        </p:nvSpPr>
        <p:spPr>
          <a:xfrm>
            <a:off x="2471040" y="342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2"/>
          <p:cNvSpPr/>
          <p:nvPr/>
        </p:nvSpPr>
        <p:spPr>
          <a:xfrm>
            <a:off x="2471040" y="41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TextShape 33"/>
          <p:cNvSpPr txBox="1"/>
          <p:nvPr/>
        </p:nvSpPr>
        <p:spPr>
          <a:xfrm>
            <a:off x="239040" y="576000"/>
            <a:ext cx="3144960" cy="622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Methodology</a:t>
            </a:r>
            <a:endParaRPr b="0" lang="en-NG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-19080" y="0"/>
            <a:ext cx="12212640" cy="685332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>
            <a:off x="888480" y="4569120"/>
            <a:ext cx="25142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375" name="Picture 2_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7160"/>
            <a:ext cx="2103840" cy="62892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-19080" y="0"/>
            <a:ext cx="12192120" cy="6829200"/>
          </a:xfrm>
          <a:prstGeom prst="rect">
            <a:avLst/>
          </a:prstGeom>
          <a:solidFill>
            <a:srgbClr val="72cfc6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3"/>
          <p:cNvSpPr/>
          <p:nvPr/>
        </p:nvSpPr>
        <p:spPr>
          <a:xfrm>
            <a:off x="504000" y="864360"/>
            <a:ext cx="4896000" cy="547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"/>
          <p:cNvSpPr/>
          <p:nvPr/>
        </p:nvSpPr>
        <p:spPr>
          <a:xfrm>
            <a:off x="504000" y="468360"/>
            <a:ext cx="4896000" cy="25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Shape 5"/>
          <p:cNvSpPr txBox="1"/>
          <p:nvPr/>
        </p:nvSpPr>
        <p:spPr>
          <a:xfrm>
            <a:off x="901080" y="2783880"/>
            <a:ext cx="4104000" cy="179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3600" spc="-1" strike="noStrike">
                <a:solidFill>
                  <a:srgbClr val="72cfc6"/>
                </a:solidFill>
                <a:latin typeface="Arial"/>
              </a:rPr>
              <a:t>EXPLORATORY DATA ANALYSIS</a:t>
            </a:r>
            <a:endParaRPr b="0" lang="en-NG" sz="3600" spc="-1" strike="noStrike">
              <a:latin typeface="Arial"/>
            </a:endParaRPr>
          </a:p>
        </p:txBody>
      </p:sp>
      <p:sp>
        <p:nvSpPr>
          <p:cNvPr id="380" name="CustomShape 6"/>
          <p:cNvSpPr/>
          <p:nvPr/>
        </p:nvSpPr>
        <p:spPr>
          <a:xfrm>
            <a:off x="648000" y="223236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7"/>
          <p:cNvSpPr/>
          <p:nvPr/>
        </p:nvSpPr>
        <p:spPr>
          <a:xfrm>
            <a:off x="648000" y="424836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83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5" name="TextShape 4"/>
          <p:cNvSpPr txBox="1"/>
          <p:nvPr/>
        </p:nvSpPr>
        <p:spPr>
          <a:xfrm>
            <a:off x="288000" y="56916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EDA with Data Visualization</a:t>
            </a:r>
            <a:endParaRPr b="0" lang="en-NG" sz="3600" spc="-1" strike="noStrike">
              <a:latin typeface="Arial"/>
            </a:endParaRPr>
          </a:p>
        </p:txBody>
      </p:sp>
      <p:sp>
        <p:nvSpPr>
          <p:cNvPr id="386" name="TextShape 5"/>
          <p:cNvSpPr txBox="1"/>
          <p:nvPr/>
        </p:nvSpPr>
        <p:spPr>
          <a:xfrm>
            <a:off x="716400" y="1489320"/>
            <a:ext cx="47556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Percentage Representation of hospital_death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1173600" y="2088000"/>
            <a:ext cx="3722400" cy="2652480"/>
          </a:xfrm>
          <a:prstGeom prst="rect">
            <a:avLst/>
          </a:prstGeom>
          <a:ln>
            <a:noFill/>
          </a:ln>
        </p:spPr>
      </p:pic>
      <p:sp>
        <p:nvSpPr>
          <p:cNvPr id="388" name="TextShape 6"/>
          <p:cNvSpPr txBox="1"/>
          <p:nvPr/>
        </p:nvSpPr>
        <p:spPr>
          <a:xfrm>
            <a:off x="1224000" y="4968000"/>
            <a:ext cx="4536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The target feature (hospital_death) is highly imbalance with with a 91% survival rate and 9% non survival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89" name="TextShape 7"/>
          <p:cNvSpPr txBox="1"/>
          <p:nvPr/>
        </p:nvSpPr>
        <p:spPr>
          <a:xfrm>
            <a:off x="8052840" y="1516680"/>
            <a:ext cx="9410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Gender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90" name="CustomShape 8"/>
          <p:cNvSpPr/>
          <p:nvPr/>
        </p:nvSpPr>
        <p:spPr>
          <a:xfrm>
            <a:off x="1067040" y="50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9"/>
          <p:cNvSpPr/>
          <p:nvPr/>
        </p:nvSpPr>
        <p:spPr>
          <a:xfrm>
            <a:off x="5927040" y="50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TextShape 10"/>
          <p:cNvSpPr txBox="1"/>
          <p:nvPr/>
        </p:nvSpPr>
        <p:spPr>
          <a:xfrm>
            <a:off x="6128280" y="4972680"/>
            <a:ext cx="51505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They are 41898 male and 35746 female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93" name="TextShape 11"/>
          <p:cNvSpPr txBox="1"/>
          <p:nvPr/>
        </p:nvSpPr>
        <p:spPr>
          <a:xfrm>
            <a:off x="6104160" y="5317560"/>
            <a:ext cx="55587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They are 32817 female and 38423 male who suvrived while 3129 female and 3475 male did not</a:t>
            </a:r>
            <a:r>
              <a:rPr b="0" lang="en-NG" sz="1000" spc="-1" strike="noStrike">
                <a:latin typeface="Arial"/>
              </a:rPr>
              <a:t>.</a:t>
            </a:r>
            <a:endParaRPr b="0" lang="en-NG" sz="1000" spc="-1" strike="noStrike">
              <a:latin typeface="Arial"/>
            </a:endParaRPr>
          </a:p>
        </p:txBody>
      </p:sp>
      <p:sp>
        <p:nvSpPr>
          <p:cNvPr id="394" name="CustomShape 12"/>
          <p:cNvSpPr/>
          <p:nvPr/>
        </p:nvSpPr>
        <p:spPr>
          <a:xfrm>
            <a:off x="5927040" y="540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5862600" y="2009160"/>
            <a:ext cx="5630760" cy="270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97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288000" y="2448000"/>
            <a:ext cx="5797440" cy="314604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2"/>
          <a:stretch/>
        </p:blipFill>
        <p:spPr>
          <a:xfrm>
            <a:off x="6193440" y="1368000"/>
            <a:ext cx="5794560" cy="3086280"/>
          </a:xfrm>
          <a:prstGeom prst="rect">
            <a:avLst/>
          </a:prstGeom>
          <a:ln>
            <a:noFill/>
          </a:ln>
        </p:spPr>
      </p:pic>
      <p:sp>
        <p:nvSpPr>
          <p:cNvPr id="401" name="TextShape 4"/>
          <p:cNvSpPr txBox="1"/>
          <p:nvPr/>
        </p:nvSpPr>
        <p:spPr>
          <a:xfrm>
            <a:off x="216000" y="1872000"/>
            <a:ext cx="6372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2000" spc="-1" strike="noStrike">
                <a:latin typeface="Arial"/>
              </a:rPr>
              <a:t>Age, BMI, Weight and Height Distribution,Boxplot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6215040" y="468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TextShape 6"/>
          <p:cNvSpPr txBox="1"/>
          <p:nvPr/>
        </p:nvSpPr>
        <p:spPr>
          <a:xfrm>
            <a:off x="6439680" y="4608000"/>
            <a:ext cx="59443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Age seems to a little left skewed with few outlier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6215040" y="5112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TextShape 8"/>
          <p:cNvSpPr txBox="1"/>
          <p:nvPr/>
        </p:nvSpPr>
        <p:spPr>
          <a:xfrm>
            <a:off x="6408000" y="5017320"/>
            <a:ext cx="554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MI (body max index) and weight are right skewed with alot of outliers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06" name="CustomShape 9"/>
          <p:cNvSpPr/>
          <p:nvPr/>
        </p:nvSpPr>
        <p:spPr>
          <a:xfrm>
            <a:off x="6215040" y="468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0"/>
          <p:cNvSpPr/>
          <p:nvPr/>
        </p:nvSpPr>
        <p:spPr>
          <a:xfrm>
            <a:off x="6215040" y="576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11"/>
          <p:cNvSpPr/>
          <p:nvPr/>
        </p:nvSpPr>
        <p:spPr>
          <a:xfrm>
            <a:off x="6215040" y="6156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TextShape 12"/>
          <p:cNvSpPr txBox="1"/>
          <p:nvPr/>
        </p:nvSpPr>
        <p:spPr>
          <a:xfrm>
            <a:off x="6446520" y="5655600"/>
            <a:ext cx="34894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Height has normally distribution. 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10" name="TextShape 13"/>
          <p:cNvSpPr txBox="1"/>
          <p:nvPr/>
        </p:nvSpPr>
        <p:spPr>
          <a:xfrm>
            <a:off x="6364440" y="6048000"/>
            <a:ext cx="52275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The mean age, bmi, height and weight are 62.48, 29.15, 169.66cm and 83.98kg respectively.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11" name="TextShape 14"/>
          <p:cNvSpPr txBox="1"/>
          <p:nvPr/>
        </p:nvSpPr>
        <p:spPr>
          <a:xfrm>
            <a:off x="288000" y="56952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EDA with Data Visualization</a:t>
            </a:r>
            <a:endParaRPr b="0" lang="en-NG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13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477000" y="1512000"/>
            <a:ext cx="6435000" cy="321084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2"/>
          <a:stretch/>
        </p:blipFill>
        <p:spPr>
          <a:xfrm rot="21597000">
            <a:off x="7523640" y="1526760"/>
            <a:ext cx="3814920" cy="3225240"/>
          </a:xfrm>
          <a:prstGeom prst="rect">
            <a:avLst/>
          </a:prstGeom>
          <a:ln>
            <a:noFill/>
          </a:ln>
        </p:spPr>
      </p:pic>
      <p:sp>
        <p:nvSpPr>
          <p:cNvPr id="417" name="TextShape 4"/>
          <p:cNvSpPr txBox="1"/>
          <p:nvPr/>
        </p:nvSpPr>
        <p:spPr>
          <a:xfrm>
            <a:off x="720000" y="4968000"/>
            <a:ext cx="648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Caucasian &gt; African American &gt; Hispanic &gt; Asian &gt; Native American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18" name="TextShape 5"/>
          <p:cNvSpPr txBox="1"/>
          <p:nvPr/>
        </p:nvSpPr>
        <p:spPr>
          <a:xfrm>
            <a:off x="720000" y="5688000"/>
            <a:ext cx="576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Caucasian make 78% of the observation among total Ethnicity.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19" name="TextShape 6"/>
          <p:cNvSpPr txBox="1"/>
          <p:nvPr/>
        </p:nvSpPr>
        <p:spPr>
          <a:xfrm>
            <a:off x="7632000" y="4968000"/>
            <a:ext cx="3960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From the observation Med-Surg ICU provided the most care accounting for more than 50% of all ICU type.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20" name="TextShape 7"/>
          <p:cNvSpPr txBox="1"/>
          <p:nvPr/>
        </p:nvSpPr>
        <p:spPr>
          <a:xfrm>
            <a:off x="7596000" y="5868000"/>
            <a:ext cx="345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Cardiac ICU accounts for 21% of all ICU type.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21" name="CustomShape 8"/>
          <p:cNvSpPr/>
          <p:nvPr/>
        </p:nvSpPr>
        <p:spPr>
          <a:xfrm>
            <a:off x="7403040" y="5076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9"/>
          <p:cNvSpPr/>
          <p:nvPr/>
        </p:nvSpPr>
        <p:spPr>
          <a:xfrm>
            <a:off x="7403040" y="5976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0"/>
          <p:cNvSpPr/>
          <p:nvPr/>
        </p:nvSpPr>
        <p:spPr>
          <a:xfrm>
            <a:off x="563040" y="5796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1"/>
          <p:cNvSpPr/>
          <p:nvPr/>
        </p:nvSpPr>
        <p:spPr>
          <a:xfrm>
            <a:off x="563040" y="50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TextShape 12"/>
          <p:cNvSpPr txBox="1"/>
          <p:nvPr/>
        </p:nvSpPr>
        <p:spPr>
          <a:xfrm>
            <a:off x="288000" y="56952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EDA with Data Visualization</a:t>
            </a:r>
            <a:endParaRPr b="0" lang="en-NG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27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9" name="Group 4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30" name="CustomShape 5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6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2" name="Group 7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33" name="CustomShape 8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9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5" name="Group 10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36" name="CustomShape 11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12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393120" y="2363760"/>
            <a:ext cx="7526880" cy="2871360"/>
          </a:xfrm>
          <a:prstGeom prst="rect">
            <a:avLst/>
          </a:prstGeom>
          <a:ln>
            <a:noFill/>
          </a:ln>
        </p:spPr>
      </p:pic>
      <p:sp>
        <p:nvSpPr>
          <p:cNvPr id="439" name="TextShape 13"/>
          <p:cNvSpPr txBox="1"/>
          <p:nvPr/>
        </p:nvSpPr>
        <p:spPr>
          <a:xfrm>
            <a:off x="504000" y="5292000"/>
            <a:ext cx="116881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In admission diagnosis for both APACHE III and APACHE II, Cardivascular disorder have the highest frequency for those who didnt survive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40" name="TextShape 14"/>
          <p:cNvSpPr txBox="1"/>
          <p:nvPr/>
        </p:nvSpPr>
        <p:spPr>
          <a:xfrm>
            <a:off x="504000" y="5868000"/>
            <a:ext cx="108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Respiratory conditons comes third in APACHE III after Sepsis and second in APACHE II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41" name="TextShape 15"/>
          <p:cNvSpPr txBox="1"/>
          <p:nvPr/>
        </p:nvSpPr>
        <p:spPr>
          <a:xfrm>
            <a:off x="468000" y="6192000"/>
            <a:ext cx="950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Gynecology and Heamatologic condictions account for least death for both the APACHE III AND APACHE II respectively.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2"/>
          <a:stretch/>
        </p:blipFill>
        <p:spPr>
          <a:xfrm>
            <a:off x="354960" y="1440000"/>
            <a:ext cx="9085680" cy="795960"/>
          </a:xfrm>
          <a:prstGeom prst="rect">
            <a:avLst/>
          </a:prstGeom>
          <a:ln>
            <a:noFill/>
          </a:ln>
        </p:spPr>
      </p:pic>
      <p:sp>
        <p:nvSpPr>
          <p:cNvPr id="443" name="TextShape 16"/>
          <p:cNvSpPr txBox="1"/>
          <p:nvPr/>
        </p:nvSpPr>
        <p:spPr>
          <a:xfrm>
            <a:off x="8316000" y="3130920"/>
            <a:ext cx="3384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The average length of stay of the patient between hospital ward admission and unit admission = 3.28 hours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44" name="CustomShape 17"/>
          <p:cNvSpPr/>
          <p:nvPr/>
        </p:nvSpPr>
        <p:spPr>
          <a:xfrm>
            <a:off x="8208000" y="2952000"/>
            <a:ext cx="3312000" cy="1656000"/>
          </a:xfrm>
          <a:prstGeom prst="rect">
            <a:avLst/>
          </a:prstGeom>
          <a:noFill/>
          <a:ln w="29160">
            <a:solidFill>
              <a:srgbClr val="57d0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18"/>
          <p:cNvSpPr/>
          <p:nvPr/>
        </p:nvSpPr>
        <p:spPr>
          <a:xfrm>
            <a:off x="9576000" y="1872000"/>
            <a:ext cx="648000" cy="0"/>
          </a:xfrm>
          <a:prstGeom prst="line">
            <a:avLst/>
          </a:prstGeom>
          <a:ln w="38160">
            <a:solidFill>
              <a:srgbClr val="57d0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19"/>
          <p:cNvSpPr/>
          <p:nvPr/>
        </p:nvSpPr>
        <p:spPr>
          <a:xfrm>
            <a:off x="10224000" y="1872000"/>
            <a:ext cx="0" cy="936000"/>
          </a:xfrm>
          <a:prstGeom prst="line">
            <a:avLst/>
          </a:prstGeom>
          <a:ln w="38160">
            <a:solidFill>
              <a:srgbClr val="57d0e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0"/>
          <p:cNvSpPr/>
          <p:nvPr/>
        </p:nvSpPr>
        <p:spPr>
          <a:xfrm>
            <a:off x="347040" y="540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1"/>
          <p:cNvSpPr/>
          <p:nvPr/>
        </p:nvSpPr>
        <p:spPr>
          <a:xfrm>
            <a:off x="347040" y="59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2"/>
          <p:cNvSpPr/>
          <p:nvPr/>
        </p:nvSpPr>
        <p:spPr>
          <a:xfrm>
            <a:off x="347040" y="6264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TextShape 23"/>
          <p:cNvSpPr txBox="1"/>
          <p:nvPr/>
        </p:nvSpPr>
        <p:spPr>
          <a:xfrm>
            <a:off x="288000" y="56952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EDA with Data Visualization</a:t>
            </a:r>
            <a:endParaRPr b="0" lang="en-NG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52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4" name="Group 4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55" name="CustomShape 5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6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7" name="Group 7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58" name="CustomShape 8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9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0" name="Group 10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61" name="CustomShape 11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12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3" name="Group 13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64" name="CustomShape 14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15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6" name="Group 16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67" name="CustomShape 17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18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9" name="Group 19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70" name="CustomShape 20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21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180000" y="2026800"/>
            <a:ext cx="6192000" cy="3481200"/>
          </a:xfrm>
          <a:prstGeom prst="rect">
            <a:avLst/>
          </a:prstGeom>
          <a:ln>
            <a:noFill/>
          </a:ln>
        </p:spPr>
      </p:pic>
      <p:sp>
        <p:nvSpPr>
          <p:cNvPr id="473" name="TextShape 22"/>
          <p:cNvSpPr txBox="1"/>
          <p:nvPr/>
        </p:nvSpPr>
        <p:spPr>
          <a:xfrm>
            <a:off x="216000" y="1476000"/>
            <a:ext cx="590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Relatioship Between h1_mbp_max and d1_mbp_max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474" name="TextShape 23"/>
          <p:cNvSpPr txBox="1"/>
          <p:nvPr/>
        </p:nvSpPr>
        <p:spPr>
          <a:xfrm>
            <a:off x="468000" y="5760000"/>
            <a:ext cx="61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They seem to be correlection between first hour mean blood pressure and 24 hour mean blood pressure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2"/>
          <a:stretch/>
        </p:blipFill>
        <p:spPr>
          <a:xfrm>
            <a:off x="6646680" y="3767760"/>
            <a:ext cx="4981320" cy="2352240"/>
          </a:xfrm>
          <a:prstGeom prst="rect">
            <a:avLst/>
          </a:prstGeom>
          <a:ln>
            <a:noFill/>
          </a:ln>
        </p:spPr>
      </p:pic>
      <p:sp>
        <p:nvSpPr>
          <p:cNvPr id="476" name="TextShape 24"/>
          <p:cNvSpPr txBox="1"/>
          <p:nvPr/>
        </p:nvSpPr>
        <p:spPr>
          <a:xfrm>
            <a:off x="7535160" y="1332000"/>
            <a:ext cx="3624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500" spc="-1" strike="noStrike">
                <a:latin typeface="Arial"/>
              </a:rPr>
              <a:t>BODY MASS INDEX CATEGORY</a:t>
            </a:r>
            <a:endParaRPr b="0" lang="en-NG" sz="1500" spc="-1" strike="noStrike">
              <a:latin typeface="Arial"/>
            </a:endParaRPr>
          </a:p>
        </p:txBody>
      </p:sp>
      <p:sp>
        <p:nvSpPr>
          <p:cNvPr id="477" name="TextShape 25"/>
          <p:cNvSpPr txBox="1"/>
          <p:nvPr/>
        </p:nvSpPr>
        <p:spPr>
          <a:xfrm>
            <a:off x="6696000" y="6120000"/>
            <a:ext cx="427320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500" spc="-1" strike="noStrike">
                <a:latin typeface="Arial"/>
              </a:rPr>
              <a:t>Most of the patient are overweight and above</a:t>
            </a:r>
            <a:endParaRPr b="0" lang="en-NG" sz="1500" spc="-1" strike="noStrike">
              <a:latin typeface="Arial"/>
            </a:endParaRPr>
          </a:p>
        </p:txBody>
      </p:sp>
      <p:sp>
        <p:nvSpPr>
          <p:cNvPr id="478" name="TextShape 26"/>
          <p:cNvSpPr txBox="1"/>
          <p:nvPr/>
        </p:nvSpPr>
        <p:spPr>
          <a:xfrm>
            <a:off x="6696360" y="6467040"/>
            <a:ext cx="583164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500" spc="-1" strike="noStrike">
                <a:latin typeface="Arial"/>
              </a:rPr>
              <a:t>27% of patient are normal BMI while 4% are underweight</a:t>
            </a:r>
            <a:endParaRPr b="0" lang="en-NG" sz="15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3"/>
          <a:stretch/>
        </p:blipFill>
        <p:spPr>
          <a:xfrm>
            <a:off x="6660000" y="1644480"/>
            <a:ext cx="4968000" cy="2171520"/>
          </a:xfrm>
          <a:prstGeom prst="rect">
            <a:avLst/>
          </a:prstGeom>
          <a:ln>
            <a:noFill/>
          </a:ln>
        </p:spPr>
      </p:pic>
      <p:sp>
        <p:nvSpPr>
          <p:cNvPr id="480" name="CustomShape 27"/>
          <p:cNvSpPr/>
          <p:nvPr/>
        </p:nvSpPr>
        <p:spPr>
          <a:xfrm>
            <a:off x="275040" y="5832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8"/>
          <p:cNvSpPr/>
          <p:nvPr/>
        </p:nvSpPr>
        <p:spPr>
          <a:xfrm>
            <a:off x="6539040" y="6192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9"/>
          <p:cNvSpPr/>
          <p:nvPr/>
        </p:nvSpPr>
        <p:spPr>
          <a:xfrm>
            <a:off x="6539040" y="648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TextShape 30"/>
          <p:cNvSpPr txBox="1"/>
          <p:nvPr/>
        </p:nvSpPr>
        <p:spPr>
          <a:xfrm>
            <a:off x="288000" y="56952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EDA with Data Visualization</a:t>
            </a:r>
            <a:endParaRPr b="0" lang="en-NG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85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7" name="Group 4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88" name="CustomShape 5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6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0" name="Group 7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91" name="CustomShape 8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9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3" name="Group 10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94" name="CustomShape 11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12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6" name="Group 13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497" name="CustomShape 14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5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9" name="Group 16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00" name="CustomShape 17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8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2" name="Group 19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03" name="CustomShape 20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21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144000" y="1418760"/>
            <a:ext cx="5832000" cy="2766960"/>
          </a:xfrm>
          <a:prstGeom prst="rect">
            <a:avLst/>
          </a:prstGeom>
          <a:ln>
            <a:noFill/>
          </a:ln>
        </p:spPr>
      </p:pic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194040" y="4443120"/>
            <a:ext cx="6933960" cy="2180880"/>
          </a:xfrm>
          <a:prstGeom prst="rect">
            <a:avLst/>
          </a:prstGeom>
          <a:ln>
            <a:noFill/>
          </a:ln>
        </p:spPr>
      </p:pic>
      <p:pic>
        <p:nvPicPr>
          <p:cNvPr id="507" name="" descr=""/>
          <p:cNvPicPr/>
          <p:nvPr/>
        </p:nvPicPr>
        <p:blipFill>
          <a:blip r:embed="rId3"/>
          <a:stretch/>
        </p:blipFill>
        <p:spPr>
          <a:xfrm>
            <a:off x="6259320" y="1415880"/>
            <a:ext cx="5476680" cy="2666520"/>
          </a:xfrm>
          <a:prstGeom prst="rect">
            <a:avLst/>
          </a:prstGeom>
          <a:ln>
            <a:noFill/>
          </a:ln>
        </p:spPr>
      </p:pic>
      <p:sp>
        <p:nvSpPr>
          <p:cNvPr id="508" name="TextShape 22"/>
          <p:cNvSpPr txBox="1"/>
          <p:nvPr/>
        </p:nvSpPr>
        <p:spPr>
          <a:xfrm>
            <a:off x="7347240" y="4564080"/>
            <a:ext cx="4568760" cy="68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63% patient from the observation are aged above 60 years old adults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509" name="TextShape 23"/>
          <p:cNvSpPr txBox="1"/>
          <p:nvPr/>
        </p:nvSpPr>
        <p:spPr>
          <a:xfrm>
            <a:off x="7344000" y="5184000"/>
            <a:ext cx="4896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55% were conscious while 45% has some level of impaired consciousness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510" name="CustomShape 24"/>
          <p:cNvSpPr/>
          <p:nvPr/>
        </p:nvSpPr>
        <p:spPr>
          <a:xfrm>
            <a:off x="7223040" y="4644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25"/>
          <p:cNvSpPr/>
          <p:nvPr/>
        </p:nvSpPr>
        <p:spPr>
          <a:xfrm>
            <a:off x="7223040" y="5256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TextShape 26"/>
          <p:cNvSpPr txBox="1"/>
          <p:nvPr/>
        </p:nvSpPr>
        <p:spPr>
          <a:xfrm>
            <a:off x="288000" y="56952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EDA with Data Visualization</a:t>
            </a:r>
            <a:endParaRPr b="0" lang="en-NG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2120" cy="6861600"/>
          </a:xfrm>
          <a:prstGeom prst="rect">
            <a:avLst/>
          </a:prstGeom>
          <a:ln>
            <a:noFill/>
          </a:ln>
        </p:spPr>
      </p:pic>
      <p:sp>
        <p:nvSpPr>
          <p:cNvPr id="514" name="CustomShape 1"/>
          <p:cNvSpPr/>
          <p:nvPr/>
        </p:nvSpPr>
        <p:spPr>
          <a:xfrm>
            <a:off x="888480" y="4569120"/>
            <a:ext cx="25142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515" name="Picture 2_3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7160"/>
            <a:ext cx="2103840" cy="628920"/>
          </a:xfrm>
          <a:prstGeom prst="rect">
            <a:avLst/>
          </a:prstGeom>
          <a:ln>
            <a:noFill/>
          </a:ln>
        </p:spPr>
      </p:pic>
      <p:sp>
        <p:nvSpPr>
          <p:cNvPr id="516" name="CustomShape 2"/>
          <p:cNvSpPr/>
          <p:nvPr/>
        </p:nvSpPr>
        <p:spPr>
          <a:xfrm>
            <a:off x="0" y="0"/>
            <a:ext cx="12192120" cy="6829200"/>
          </a:xfrm>
          <a:prstGeom prst="rect">
            <a:avLst/>
          </a:prstGeom>
          <a:solidFill>
            <a:srgbClr val="72cfc6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3"/>
          <p:cNvSpPr/>
          <p:nvPr/>
        </p:nvSpPr>
        <p:spPr>
          <a:xfrm>
            <a:off x="504000" y="864360"/>
            <a:ext cx="4896000" cy="547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4"/>
          <p:cNvSpPr/>
          <p:nvPr/>
        </p:nvSpPr>
        <p:spPr>
          <a:xfrm>
            <a:off x="504000" y="468360"/>
            <a:ext cx="4896000" cy="25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TextShape 5"/>
          <p:cNvSpPr txBox="1"/>
          <p:nvPr/>
        </p:nvSpPr>
        <p:spPr>
          <a:xfrm>
            <a:off x="648000" y="1080360"/>
            <a:ext cx="4032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NG" sz="3600" spc="-1" strike="noStrike">
                <a:solidFill>
                  <a:srgbClr val="72cfc6"/>
                </a:solidFill>
                <a:latin typeface="Arial"/>
              </a:rPr>
              <a:t>PREDICTIVE ANALYSIS</a:t>
            </a:r>
            <a:endParaRPr b="0" lang="en-NG" sz="3600" spc="-1" strike="noStrike">
              <a:latin typeface="Arial"/>
            </a:endParaRPr>
          </a:p>
        </p:txBody>
      </p:sp>
      <p:sp>
        <p:nvSpPr>
          <p:cNvPr id="520" name="CustomShape 6"/>
          <p:cNvSpPr/>
          <p:nvPr/>
        </p:nvSpPr>
        <p:spPr>
          <a:xfrm>
            <a:off x="648000" y="234036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TextShape 7"/>
          <p:cNvSpPr txBox="1"/>
          <p:nvPr/>
        </p:nvSpPr>
        <p:spPr>
          <a:xfrm>
            <a:off x="1211040" y="3708000"/>
            <a:ext cx="350352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2000" spc="-1" strike="noStrike">
                <a:solidFill>
                  <a:srgbClr val="72cfc6"/>
                </a:solidFill>
                <a:latin typeface="Arial"/>
              </a:rPr>
              <a:t>Models Assement Criteria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522" name="TextShape 8"/>
          <p:cNvSpPr txBox="1"/>
          <p:nvPr/>
        </p:nvSpPr>
        <p:spPr>
          <a:xfrm>
            <a:off x="1296000" y="3082320"/>
            <a:ext cx="3503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2000" spc="-1" strike="noStrike">
                <a:solidFill>
                  <a:srgbClr val="72cfc6"/>
                </a:solidFill>
                <a:latin typeface="Arial"/>
              </a:rPr>
              <a:t>Models Training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523" name="TextShape 9"/>
          <p:cNvSpPr txBox="1"/>
          <p:nvPr/>
        </p:nvSpPr>
        <p:spPr>
          <a:xfrm>
            <a:off x="1188000" y="4320360"/>
            <a:ext cx="3503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2000" spc="-1" strike="noStrike">
                <a:solidFill>
                  <a:srgbClr val="72cfc6"/>
                </a:solidFill>
                <a:latin typeface="Arial"/>
              </a:rPr>
              <a:t>Model Tuning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524" name="TextShape 10"/>
          <p:cNvSpPr txBox="1"/>
          <p:nvPr/>
        </p:nvSpPr>
        <p:spPr>
          <a:xfrm>
            <a:off x="1188000" y="4968360"/>
            <a:ext cx="3503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2000" spc="-1" strike="noStrike">
                <a:solidFill>
                  <a:srgbClr val="72cfc6"/>
                </a:solidFill>
                <a:latin typeface="Arial"/>
              </a:rPr>
              <a:t>Model Evaluation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525" name="CustomShape 11"/>
          <p:cNvSpPr/>
          <p:nvPr/>
        </p:nvSpPr>
        <p:spPr>
          <a:xfrm>
            <a:off x="1031040" y="3168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2"/>
          <p:cNvSpPr/>
          <p:nvPr/>
        </p:nvSpPr>
        <p:spPr>
          <a:xfrm>
            <a:off x="1031040" y="3816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3"/>
          <p:cNvSpPr/>
          <p:nvPr/>
        </p:nvSpPr>
        <p:spPr>
          <a:xfrm>
            <a:off x="1031040" y="4428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4"/>
          <p:cNvSpPr/>
          <p:nvPr/>
        </p:nvSpPr>
        <p:spPr>
          <a:xfrm>
            <a:off x="1031040" y="5040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6E91AF6B-2621-4515-96E1-9B69B8522AA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NG" sz="1600" spc="-1" strike="noStrike">
              <a:latin typeface="Times New Roman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NG" sz="4000" spc="-1" strike="noStrike">
              <a:latin typeface="Arial"/>
            </a:endParaRPr>
          </a:p>
        </p:txBody>
      </p:sp>
      <p:grpSp>
        <p:nvGrpSpPr>
          <p:cNvPr id="531" name="Group 3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32" name="CustomShape 4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5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4" name="CustomShape 6"/>
          <p:cNvSpPr/>
          <p:nvPr/>
        </p:nvSpPr>
        <p:spPr>
          <a:xfrm>
            <a:off x="144000" y="1589400"/>
            <a:ext cx="3888000" cy="7254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2400" spc="-1" strike="noStrike">
                <a:latin typeface="Arial"/>
              </a:rPr>
              <a:t>MODELS TRAINING</a:t>
            </a:r>
            <a:endParaRPr b="1" lang="en-NG" sz="2400" spc="-1" strike="noStrike">
              <a:latin typeface="Arial"/>
            </a:endParaRPr>
          </a:p>
        </p:txBody>
      </p:sp>
      <p:sp>
        <p:nvSpPr>
          <p:cNvPr id="535" name="TextShape 7"/>
          <p:cNvSpPr txBox="1"/>
          <p:nvPr/>
        </p:nvSpPr>
        <p:spPr>
          <a:xfrm>
            <a:off x="720000" y="2749680"/>
            <a:ext cx="655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Classification algorithms used on data sets are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536" name="TextShape 8"/>
          <p:cNvSpPr txBox="1"/>
          <p:nvPr/>
        </p:nvSpPr>
        <p:spPr>
          <a:xfrm>
            <a:off x="864000" y="3456000"/>
            <a:ext cx="35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NG" sz="1800" spc="-1" strike="noStrike">
                <a:latin typeface="Arial"/>
                <a:ea typeface="Noto Sans CJK SC"/>
              </a:rPr>
              <a:t>Logistic Regression</a:t>
            </a:r>
            <a:r>
              <a:rPr b="0" lang="en-NG" sz="1800" spc="-1" strike="noStrike">
                <a:latin typeface="Arial"/>
              </a:rPr>
              <a:t> Classifier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537" name="TextShape 9"/>
          <p:cNvSpPr txBox="1"/>
          <p:nvPr/>
        </p:nvSpPr>
        <p:spPr>
          <a:xfrm>
            <a:off x="864000" y="3744000"/>
            <a:ext cx="35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NG" sz="1800" spc="-1" strike="noStrike">
                <a:latin typeface="Arial"/>
                <a:ea typeface="Noto Sans CJK SC"/>
              </a:rPr>
              <a:t>Decsion Tree</a:t>
            </a:r>
            <a:r>
              <a:rPr b="0" lang="en-NG" sz="1800" spc="-1" strike="noStrike">
                <a:latin typeface="Arial"/>
              </a:rPr>
              <a:t> Classifier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538" name="TextShape 10"/>
          <p:cNvSpPr txBox="1"/>
          <p:nvPr/>
        </p:nvSpPr>
        <p:spPr>
          <a:xfrm>
            <a:off x="864000" y="4032000"/>
            <a:ext cx="35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Random Forest Classifier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539" name="TextShape 11"/>
          <p:cNvSpPr txBox="1"/>
          <p:nvPr/>
        </p:nvSpPr>
        <p:spPr>
          <a:xfrm>
            <a:off x="864000" y="4320000"/>
            <a:ext cx="35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K Nearest Neighbour 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540" name="TextShape 12"/>
          <p:cNvSpPr txBox="1"/>
          <p:nvPr/>
        </p:nvSpPr>
        <p:spPr>
          <a:xfrm>
            <a:off x="864000" y="4608000"/>
            <a:ext cx="35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Gradient Boosting Classifier 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541" name="TextShape 13"/>
          <p:cNvSpPr txBox="1"/>
          <p:nvPr/>
        </p:nvSpPr>
        <p:spPr>
          <a:xfrm>
            <a:off x="864000" y="4896000"/>
            <a:ext cx="396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Light Gradient Boosting Classifier 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542" name="CustomShape 14"/>
          <p:cNvSpPr/>
          <p:nvPr/>
        </p:nvSpPr>
        <p:spPr>
          <a:xfrm>
            <a:off x="743040" y="3564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15"/>
          <p:cNvSpPr/>
          <p:nvPr/>
        </p:nvSpPr>
        <p:spPr>
          <a:xfrm>
            <a:off x="743040" y="3852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16"/>
          <p:cNvSpPr/>
          <p:nvPr/>
        </p:nvSpPr>
        <p:spPr>
          <a:xfrm>
            <a:off x="743040" y="4140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17"/>
          <p:cNvSpPr/>
          <p:nvPr/>
        </p:nvSpPr>
        <p:spPr>
          <a:xfrm>
            <a:off x="743040" y="4428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18"/>
          <p:cNvSpPr/>
          <p:nvPr/>
        </p:nvSpPr>
        <p:spPr>
          <a:xfrm>
            <a:off x="743040" y="4716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19"/>
          <p:cNvSpPr/>
          <p:nvPr/>
        </p:nvSpPr>
        <p:spPr>
          <a:xfrm>
            <a:off x="743040" y="4968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20"/>
          <p:cNvSpPr/>
          <p:nvPr/>
        </p:nvSpPr>
        <p:spPr>
          <a:xfrm>
            <a:off x="446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Predictive Analysis</a:t>
            </a:r>
            <a:endParaRPr b="0" lang="en-NG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174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6" name="TextShape 4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fld id="{EE7E6DDB-4FB3-43C6-8CEB-AC6CA600C70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NG" sz="1600" spc="-1" strike="noStrike">
              <a:latin typeface="Times New Roman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Introduction</a:t>
            </a:r>
            <a:endParaRPr b="0" lang="en-NG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Methodology</a:t>
            </a:r>
            <a:endParaRPr b="0" lang="en-NG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EDA Results</a:t>
            </a:r>
            <a:endParaRPr b="0" lang="en-NG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Predictive Analysis</a:t>
            </a:r>
            <a:endParaRPr b="0" lang="en-NG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Deployment &amp; Conclusion</a:t>
            </a:r>
            <a:endParaRPr b="0" lang="en-NG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Appendix</a:t>
            </a:r>
            <a:endParaRPr b="0" lang="en-NG" sz="2200" spc="-1" strike="noStrike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Outline</a:t>
            </a:r>
            <a:endParaRPr b="0" lang="en-NG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50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2" name="Group 4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53" name="CustomShape 5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6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5" name="Group 7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56" name="CustomShape 8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9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8" name="Group 10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59" name="CustomShape 11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12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1" name="Group 13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62" name="CustomShape 14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15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4" name="Group 16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65" name="CustomShape 17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18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7" name="Group 19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68" name="CustomShape 20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21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22"/>
            <p:cNvSpPr/>
            <p:nvPr/>
          </p:nvSpPr>
          <p:spPr>
            <a:xfrm>
              <a:off x="288000" y="1589400"/>
              <a:ext cx="5472000" cy="725400"/>
            </a:xfrm>
            <a:prstGeom prst="rect">
              <a:avLst/>
            </a:prstGeom>
            <a:solidFill>
              <a:srgbClr val="11cee0">
                <a:alpha val="34000"/>
              </a:srgbClr>
            </a:solidFill>
            <a:ln>
              <a:solidFill>
                <a:srgbClr val="3465a4">
                  <a:alpha val="0"/>
                </a:srgbClr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NG" sz="2400" spc="-1" strike="noStrike">
                  <a:latin typeface="Arial"/>
                </a:rPr>
                <a:t>MODELS ASSESSMENT CRITERIA</a:t>
              </a:r>
              <a:endParaRPr b="1" lang="en-NG" sz="2400" spc="-1" strike="noStrike">
                <a:latin typeface="Arial"/>
              </a:endParaRPr>
            </a:p>
          </p:txBody>
        </p:sp>
      </p:grpSp>
      <p:sp>
        <p:nvSpPr>
          <p:cNvPr id="571" name="CustomShape 23"/>
          <p:cNvSpPr/>
          <p:nvPr/>
        </p:nvSpPr>
        <p:spPr>
          <a:xfrm>
            <a:off x="504000" y="2556000"/>
            <a:ext cx="1872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AUC Score: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572" name="TextShape 24"/>
          <p:cNvSpPr txBox="1"/>
          <p:nvPr/>
        </p:nvSpPr>
        <p:spPr>
          <a:xfrm>
            <a:off x="576000" y="3132000"/>
            <a:ext cx="4824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400" spc="-1" strike="noStrike">
                <a:latin typeface="Arial"/>
              </a:rPr>
              <a:t>In imbalanced dataset False positive rate and true positive rate are more important than accuracy</a:t>
            </a:r>
            <a:endParaRPr b="0" lang="en-NG" sz="1400" spc="-1" strike="noStrike">
              <a:latin typeface="Arial"/>
            </a:endParaRPr>
          </a:p>
        </p:txBody>
      </p:sp>
      <p:sp>
        <p:nvSpPr>
          <p:cNvPr id="573" name="CustomShape 25"/>
          <p:cNvSpPr/>
          <p:nvPr/>
        </p:nvSpPr>
        <p:spPr>
          <a:xfrm>
            <a:off x="5904000" y="2556000"/>
            <a:ext cx="1872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Recall: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574" name="TextShape 26"/>
          <p:cNvSpPr txBox="1"/>
          <p:nvPr/>
        </p:nvSpPr>
        <p:spPr>
          <a:xfrm>
            <a:off x="5868000" y="3096000"/>
            <a:ext cx="482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400" spc="-1" strike="noStrike">
                <a:latin typeface="Arial"/>
              </a:rPr>
              <a:t>Recall measures the ability of a model to detect positve samples</a:t>
            </a:r>
            <a:r>
              <a:rPr b="0" lang="en-NG" sz="1500" spc="-1" strike="noStrike">
                <a:latin typeface="Arial"/>
              </a:rPr>
              <a:t>.</a:t>
            </a:r>
            <a:endParaRPr b="0" lang="en-NG" sz="1500" spc="-1" strike="noStrike">
              <a:latin typeface="Arial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1"/>
          <a:stretch/>
        </p:blipFill>
        <p:spPr>
          <a:xfrm>
            <a:off x="601560" y="3615120"/>
            <a:ext cx="3790440" cy="2504880"/>
          </a:xfrm>
          <a:prstGeom prst="rect">
            <a:avLst/>
          </a:prstGeom>
          <a:ln>
            <a:noFill/>
          </a:ln>
        </p:spPr>
      </p:pic>
      <p:pic>
        <p:nvPicPr>
          <p:cNvPr id="576" name="" descr=""/>
          <p:cNvPicPr/>
          <p:nvPr/>
        </p:nvPicPr>
        <p:blipFill>
          <a:blip r:embed="rId2"/>
          <a:stretch/>
        </p:blipFill>
        <p:spPr>
          <a:xfrm>
            <a:off x="5963400" y="3590280"/>
            <a:ext cx="3828600" cy="2533320"/>
          </a:xfrm>
          <a:prstGeom prst="rect">
            <a:avLst/>
          </a:prstGeom>
          <a:ln>
            <a:noFill/>
          </a:ln>
        </p:spPr>
      </p:pic>
      <p:sp>
        <p:nvSpPr>
          <p:cNvPr id="577" name="TextShape 27"/>
          <p:cNvSpPr txBox="1"/>
          <p:nvPr/>
        </p:nvSpPr>
        <p:spPr>
          <a:xfrm>
            <a:off x="756000" y="6228000"/>
            <a:ext cx="10584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400" spc="-1" strike="noStrike">
                <a:latin typeface="Arial"/>
              </a:rPr>
              <a:t>From the graphs above, Gradient Booster classifer and Light Gradeint Booster has the highest area under the curve of 0.78 on test data and a recall of 0.78with default parameter. Both algorimthms will be tunned with different parameter for best scores</a:t>
            </a:r>
            <a:endParaRPr b="0" lang="en-NG" sz="1400" spc="-1" strike="noStrike">
              <a:latin typeface="Arial"/>
            </a:endParaRPr>
          </a:p>
        </p:txBody>
      </p:sp>
      <p:sp>
        <p:nvSpPr>
          <p:cNvPr id="578" name="CustomShape 28"/>
          <p:cNvSpPr/>
          <p:nvPr/>
        </p:nvSpPr>
        <p:spPr>
          <a:xfrm>
            <a:off x="635040" y="6264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29"/>
          <p:cNvSpPr/>
          <p:nvPr/>
        </p:nvSpPr>
        <p:spPr>
          <a:xfrm>
            <a:off x="59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Predictive Analysis</a:t>
            </a:r>
            <a:endParaRPr b="0" lang="en-NG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81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3" name="Group 4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84" name="CustomShape 5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6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6" name="Group 7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87" name="CustomShape 8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9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9" name="Group 10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90" name="CustomShape 11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12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2" name="Group 13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93" name="CustomShape 14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15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5" name="Group 16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96" name="CustomShape 17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18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8" name="Group 19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599" name="CustomShape 20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21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01" name="" descr=""/>
          <p:cNvPicPr/>
          <p:nvPr/>
        </p:nvPicPr>
        <p:blipFill>
          <a:blip r:embed="rId1"/>
          <a:stretch/>
        </p:blipFill>
        <p:spPr>
          <a:xfrm>
            <a:off x="36000" y="1332000"/>
            <a:ext cx="12156120" cy="5526000"/>
          </a:xfrm>
          <a:prstGeom prst="rect">
            <a:avLst/>
          </a:prstGeom>
          <a:ln>
            <a:noFill/>
          </a:ln>
        </p:spPr>
      </p:pic>
      <p:sp>
        <p:nvSpPr>
          <p:cNvPr id="602" name="CustomShape 22"/>
          <p:cNvSpPr/>
          <p:nvPr/>
        </p:nvSpPr>
        <p:spPr>
          <a:xfrm>
            <a:off x="59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Predictive Analysis</a:t>
            </a:r>
            <a:endParaRPr b="0" lang="en-NG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604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6" name="Group 4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607" name="CustomShape 5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6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9" name="Group 7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610" name="CustomShape 8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9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2" name="Group 10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613" name="CustomShape 11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12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5" name="Group 13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616" name="CustomShape 14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15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8" name="Group 16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619" name="CustomShape 17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18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1" name="Group 19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622" name="CustomShape 20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21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24" name="" descr=""/>
          <p:cNvPicPr/>
          <p:nvPr/>
        </p:nvPicPr>
        <p:blipFill>
          <a:blip r:embed="rId1"/>
          <a:stretch/>
        </p:blipFill>
        <p:spPr>
          <a:xfrm>
            <a:off x="66240" y="1343160"/>
            <a:ext cx="12125880" cy="5469480"/>
          </a:xfrm>
          <a:prstGeom prst="rect">
            <a:avLst/>
          </a:prstGeom>
          <a:ln>
            <a:noFill/>
          </a:ln>
        </p:spPr>
      </p:pic>
      <p:sp>
        <p:nvSpPr>
          <p:cNvPr id="625" name="CustomShape 22"/>
          <p:cNvSpPr/>
          <p:nvPr/>
        </p:nvSpPr>
        <p:spPr>
          <a:xfrm>
            <a:off x="59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Predictive Analysis</a:t>
            </a:r>
            <a:endParaRPr b="0" lang="en-NG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627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9" name="CustomShape 4"/>
          <p:cNvSpPr/>
          <p:nvPr/>
        </p:nvSpPr>
        <p:spPr>
          <a:xfrm>
            <a:off x="360000" y="1728000"/>
            <a:ext cx="4752000" cy="2376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Line 5"/>
          <p:cNvSpPr/>
          <p:nvPr/>
        </p:nvSpPr>
        <p:spPr>
          <a:xfrm>
            <a:off x="1548000" y="2304000"/>
            <a:ext cx="2124000" cy="0"/>
          </a:xfrm>
          <a:prstGeom prst="line">
            <a:avLst/>
          </a:prstGeom>
          <a:ln w="29160">
            <a:solidFill>
              <a:srgbClr val="57d0eb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6"/>
          <p:cNvSpPr/>
          <p:nvPr/>
        </p:nvSpPr>
        <p:spPr>
          <a:xfrm>
            <a:off x="2052000" y="1764000"/>
            <a:ext cx="1080000" cy="1080000"/>
          </a:xfrm>
          <a:prstGeom prst="ellipse">
            <a:avLst/>
          </a:prstGeom>
          <a:solidFill>
            <a:srgbClr val="57ebe5"/>
          </a:solidFill>
          <a:ln>
            <a:solidFill>
              <a:srgbClr val="57d0eb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NG" sz="2200" spc="-1" strike="noStrike">
                <a:latin typeface="Arial"/>
              </a:rPr>
              <a:t>AUC</a:t>
            </a:r>
            <a:endParaRPr b="1" lang="en-NG" sz="2200" spc="-1" strike="noStrike">
              <a:latin typeface="Arial"/>
            </a:endParaRPr>
          </a:p>
        </p:txBody>
      </p:sp>
      <p:sp>
        <p:nvSpPr>
          <p:cNvPr id="632" name="Line 7"/>
          <p:cNvSpPr/>
          <p:nvPr/>
        </p:nvSpPr>
        <p:spPr>
          <a:xfrm>
            <a:off x="2304000" y="3528000"/>
            <a:ext cx="1368000" cy="0"/>
          </a:xfrm>
          <a:prstGeom prst="line">
            <a:avLst/>
          </a:prstGeom>
          <a:ln w="29160">
            <a:solidFill>
              <a:srgbClr val="57d0eb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8"/>
          <p:cNvSpPr/>
          <p:nvPr/>
        </p:nvSpPr>
        <p:spPr>
          <a:xfrm>
            <a:off x="2052360" y="2988360"/>
            <a:ext cx="1080000" cy="1080000"/>
          </a:xfrm>
          <a:prstGeom prst="ellipse">
            <a:avLst/>
          </a:prstGeom>
          <a:solidFill>
            <a:srgbClr val="57ebe5"/>
          </a:solidFill>
          <a:ln>
            <a:solidFill>
              <a:srgbClr val="57ebe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NG" sz="1800" spc="-1" strike="noStrike">
                <a:latin typeface="Arial"/>
              </a:rPr>
              <a:t>RECALL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634" name="CustomShape 9"/>
          <p:cNvSpPr/>
          <p:nvPr/>
        </p:nvSpPr>
        <p:spPr>
          <a:xfrm>
            <a:off x="3708000" y="2052000"/>
            <a:ext cx="972000" cy="432000"/>
          </a:xfrm>
          <a:prstGeom prst="rect">
            <a:avLst/>
          </a:prstGeom>
          <a:noFill/>
          <a:ln w="29160">
            <a:solidFill>
              <a:srgbClr val="57d0e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Test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35" name="CustomShape 10"/>
          <p:cNvSpPr/>
          <p:nvPr/>
        </p:nvSpPr>
        <p:spPr>
          <a:xfrm>
            <a:off x="3708000" y="3312000"/>
            <a:ext cx="972000" cy="432000"/>
          </a:xfrm>
          <a:prstGeom prst="rect">
            <a:avLst/>
          </a:prstGeom>
          <a:noFill/>
          <a:ln w="29160">
            <a:solidFill>
              <a:srgbClr val="57eb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1"/>
          <p:cNvSpPr/>
          <p:nvPr/>
        </p:nvSpPr>
        <p:spPr>
          <a:xfrm>
            <a:off x="540000" y="2088000"/>
            <a:ext cx="972000" cy="432000"/>
          </a:xfrm>
          <a:prstGeom prst="rect">
            <a:avLst/>
          </a:prstGeom>
          <a:noFill/>
          <a:ln w="29160">
            <a:solidFill>
              <a:srgbClr val="57d0e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Train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37" name="TextShape 12"/>
          <p:cNvSpPr txBox="1"/>
          <p:nvPr/>
        </p:nvSpPr>
        <p:spPr>
          <a:xfrm>
            <a:off x="720000" y="2556000"/>
            <a:ext cx="100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solidFill>
                  <a:srgbClr val="ff4000"/>
                </a:solidFill>
                <a:latin typeface="Arial"/>
              </a:rPr>
              <a:t>0.86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38" name="TextShape 13"/>
          <p:cNvSpPr txBox="1"/>
          <p:nvPr/>
        </p:nvSpPr>
        <p:spPr>
          <a:xfrm>
            <a:off x="3888000" y="2556000"/>
            <a:ext cx="100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solidFill>
                  <a:srgbClr val="ff4000"/>
                </a:solidFill>
                <a:latin typeface="Arial"/>
              </a:rPr>
              <a:t>0.78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39" name="TextShape 14"/>
          <p:cNvSpPr txBox="1"/>
          <p:nvPr/>
        </p:nvSpPr>
        <p:spPr>
          <a:xfrm>
            <a:off x="3852000" y="3384000"/>
            <a:ext cx="624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solidFill>
                  <a:srgbClr val="ff4000"/>
                </a:solidFill>
                <a:latin typeface="Arial"/>
              </a:rPr>
              <a:t>0.78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640" name="" descr=""/>
          <p:cNvPicPr/>
          <p:nvPr/>
        </p:nvPicPr>
        <p:blipFill>
          <a:blip r:embed="rId1"/>
          <a:stretch/>
        </p:blipFill>
        <p:spPr>
          <a:xfrm>
            <a:off x="5416200" y="1296000"/>
            <a:ext cx="3295800" cy="2874240"/>
          </a:xfrm>
          <a:prstGeom prst="rect">
            <a:avLst/>
          </a:prstGeom>
          <a:ln>
            <a:noFill/>
          </a:ln>
        </p:spPr>
      </p:pic>
      <p:pic>
        <p:nvPicPr>
          <p:cNvPr id="641" name="" descr=""/>
          <p:cNvPicPr/>
          <p:nvPr/>
        </p:nvPicPr>
        <p:blipFill>
          <a:blip r:embed="rId2"/>
          <a:stretch/>
        </p:blipFill>
        <p:spPr>
          <a:xfrm>
            <a:off x="8700840" y="1296000"/>
            <a:ext cx="3450600" cy="2874240"/>
          </a:xfrm>
          <a:prstGeom prst="rect">
            <a:avLst/>
          </a:prstGeom>
          <a:ln>
            <a:noFill/>
          </a:ln>
        </p:spPr>
      </p:pic>
      <p:pic>
        <p:nvPicPr>
          <p:cNvPr id="642" name="" descr=""/>
          <p:cNvPicPr/>
          <p:nvPr/>
        </p:nvPicPr>
        <p:blipFill>
          <a:blip r:embed="rId3"/>
          <a:stretch/>
        </p:blipFill>
        <p:spPr>
          <a:xfrm>
            <a:off x="369720" y="4076280"/>
            <a:ext cx="5819040" cy="2720880"/>
          </a:xfrm>
          <a:prstGeom prst="rect">
            <a:avLst/>
          </a:prstGeom>
          <a:ln>
            <a:noFill/>
          </a:ln>
        </p:spPr>
      </p:pic>
      <p:sp>
        <p:nvSpPr>
          <p:cNvPr id="643" name="TextShape 15"/>
          <p:cNvSpPr txBox="1"/>
          <p:nvPr/>
        </p:nvSpPr>
        <p:spPr>
          <a:xfrm>
            <a:off x="6768000" y="4752000"/>
            <a:ext cx="460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Faster traning time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44" name="TextShape 16"/>
          <p:cNvSpPr txBox="1"/>
          <p:nvPr/>
        </p:nvSpPr>
        <p:spPr>
          <a:xfrm>
            <a:off x="6768000" y="5089680"/>
            <a:ext cx="345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Lower memory usage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45" name="TextShape 17"/>
          <p:cNvSpPr txBox="1"/>
          <p:nvPr/>
        </p:nvSpPr>
        <p:spPr>
          <a:xfrm>
            <a:off x="6768000" y="5472000"/>
            <a:ext cx="604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Support parrallisation on distributed systems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46" name="CustomShape 18"/>
          <p:cNvSpPr/>
          <p:nvPr/>
        </p:nvSpPr>
        <p:spPr>
          <a:xfrm>
            <a:off x="6539040" y="486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9"/>
          <p:cNvSpPr/>
          <p:nvPr/>
        </p:nvSpPr>
        <p:spPr>
          <a:xfrm>
            <a:off x="6539040" y="5148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20"/>
          <p:cNvSpPr/>
          <p:nvPr/>
        </p:nvSpPr>
        <p:spPr>
          <a:xfrm>
            <a:off x="6539040" y="558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1"/>
          <p:cNvSpPr/>
          <p:nvPr/>
        </p:nvSpPr>
        <p:spPr>
          <a:xfrm>
            <a:off x="6552000" y="4320000"/>
            <a:ext cx="5472000" cy="346320"/>
          </a:xfrm>
          <a:prstGeom prst="rect">
            <a:avLst/>
          </a:prstGeom>
          <a:solidFill>
            <a:srgbClr val="72cfc6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TextShape 22"/>
          <p:cNvSpPr txBox="1"/>
          <p:nvPr/>
        </p:nvSpPr>
        <p:spPr>
          <a:xfrm>
            <a:off x="6552000" y="4320000"/>
            <a:ext cx="453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1800" spc="-1" strike="noStrike">
                <a:latin typeface="Arial"/>
              </a:rPr>
              <a:t>Advantages of Light Gradient boosting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51" name="CustomShape 23"/>
          <p:cNvSpPr/>
          <p:nvPr/>
        </p:nvSpPr>
        <p:spPr>
          <a:xfrm>
            <a:off x="396000" y="1345680"/>
            <a:ext cx="4716000" cy="346320"/>
          </a:xfrm>
          <a:prstGeom prst="rect">
            <a:avLst/>
          </a:prstGeom>
          <a:solidFill>
            <a:srgbClr val="72cfc6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NG" sz="1800" spc="-1" strike="noStrike">
                <a:latin typeface="Arial"/>
              </a:rPr>
              <a:t>Best model metrics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652" name="CustomShape 24"/>
          <p:cNvSpPr/>
          <p:nvPr/>
        </p:nvSpPr>
        <p:spPr>
          <a:xfrm>
            <a:off x="6188760" y="6408000"/>
            <a:ext cx="6003360" cy="450000"/>
          </a:xfrm>
          <a:prstGeom prst="rect">
            <a:avLst/>
          </a:prstGeom>
          <a:noFill/>
          <a:ln>
            <a:solidFill>
              <a:srgbClr val="ffb6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TextShape 25"/>
          <p:cNvSpPr txBox="1"/>
          <p:nvPr/>
        </p:nvSpPr>
        <p:spPr>
          <a:xfrm>
            <a:off x="6156000" y="6480000"/>
            <a:ext cx="345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Comment: No sign of overfitting.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54" name="CustomShape 26"/>
          <p:cNvSpPr/>
          <p:nvPr/>
        </p:nvSpPr>
        <p:spPr>
          <a:xfrm>
            <a:off x="59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Predictive Analysis</a:t>
            </a:r>
            <a:endParaRPr b="0" lang="en-NG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  <p:sp>
        <p:nvSpPr>
          <p:cNvPr id="65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E8FDE06-65EA-4477-94D0-6A6860CFFC5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NG" sz="1600" spc="-1" strike="noStrike">
              <a:latin typeface="Times New Roman"/>
            </a:endParaRPr>
          </a:p>
        </p:txBody>
      </p:sp>
      <p:sp>
        <p:nvSpPr>
          <p:cNvPr id="657" name="CustomShape 2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NG" sz="4000" spc="-1" strike="noStrike">
              <a:latin typeface="Arial"/>
            </a:endParaRPr>
          </a:p>
        </p:txBody>
      </p:sp>
      <p:sp>
        <p:nvSpPr>
          <p:cNvPr id="658" name="CustomShape 3"/>
          <p:cNvSpPr/>
          <p:nvPr/>
        </p:nvSpPr>
        <p:spPr>
          <a:xfrm>
            <a:off x="888120" y="4569120"/>
            <a:ext cx="25142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659" name="Picture 2_0" descr="IBM Skills Network Logo - Horizontal-noai copy.png"/>
          <p:cNvPicPr/>
          <p:nvPr/>
        </p:nvPicPr>
        <p:blipFill>
          <a:blip r:embed="rId3"/>
          <a:stretch/>
        </p:blipFill>
        <p:spPr>
          <a:xfrm>
            <a:off x="889560" y="677160"/>
            <a:ext cx="2103840" cy="628920"/>
          </a:xfrm>
          <a:prstGeom prst="rect">
            <a:avLst/>
          </a:prstGeom>
          <a:ln>
            <a:noFill/>
          </a:ln>
        </p:spPr>
      </p:pic>
      <p:sp>
        <p:nvSpPr>
          <p:cNvPr id="660" name="CustomShape 4"/>
          <p:cNvSpPr/>
          <p:nvPr/>
        </p:nvSpPr>
        <p:spPr>
          <a:xfrm>
            <a:off x="0" y="28800"/>
            <a:ext cx="12192120" cy="6829200"/>
          </a:xfrm>
          <a:prstGeom prst="rect">
            <a:avLst/>
          </a:prstGeom>
          <a:solidFill>
            <a:srgbClr val="72cfc6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5"/>
          <p:cNvSpPr/>
          <p:nvPr/>
        </p:nvSpPr>
        <p:spPr>
          <a:xfrm>
            <a:off x="503640" y="864360"/>
            <a:ext cx="4896000" cy="547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6"/>
          <p:cNvSpPr/>
          <p:nvPr/>
        </p:nvSpPr>
        <p:spPr>
          <a:xfrm>
            <a:off x="503640" y="468360"/>
            <a:ext cx="4896000" cy="25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TextShape 7"/>
          <p:cNvSpPr txBox="1"/>
          <p:nvPr/>
        </p:nvSpPr>
        <p:spPr>
          <a:xfrm>
            <a:off x="972720" y="2495880"/>
            <a:ext cx="4104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NG" sz="3600" spc="-1" strike="noStrike">
                <a:solidFill>
                  <a:srgbClr val="72cfc6"/>
                </a:solidFill>
                <a:latin typeface="Arial"/>
              </a:rPr>
              <a:t>DEPLOYMENT</a:t>
            </a:r>
            <a:endParaRPr b="0" lang="en-NG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NG" sz="3600" spc="-1" strike="noStrike">
                <a:solidFill>
                  <a:srgbClr val="72cfc6"/>
                </a:solidFill>
                <a:latin typeface="Arial"/>
              </a:rPr>
              <a:t>	</a:t>
            </a:r>
            <a:r>
              <a:rPr b="1" lang="en-NG" sz="3600" spc="-1" strike="noStrike">
                <a:solidFill>
                  <a:srgbClr val="72cfc6"/>
                </a:solidFill>
                <a:latin typeface="Arial"/>
              </a:rPr>
              <a:t>	</a:t>
            </a:r>
            <a:r>
              <a:rPr b="1" lang="en-NG" sz="3600" spc="-1" strike="noStrike">
                <a:solidFill>
                  <a:srgbClr val="72cfc6"/>
                </a:solidFill>
                <a:latin typeface="Arial"/>
              </a:rPr>
              <a:t>	</a:t>
            </a:r>
            <a:r>
              <a:rPr b="1" lang="en-NG" sz="3600" spc="-1" strike="noStrike">
                <a:solidFill>
                  <a:srgbClr val="72cfc6"/>
                </a:solidFill>
                <a:latin typeface="Arial"/>
              </a:rPr>
              <a:t>&amp;</a:t>
            </a:r>
            <a:endParaRPr b="0" lang="en-NG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NG" sz="3600" spc="-1" strike="noStrike">
                <a:solidFill>
                  <a:srgbClr val="72cfc6"/>
                </a:solidFill>
                <a:latin typeface="Arial"/>
              </a:rPr>
              <a:t>CONCLUSION</a:t>
            </a:r>
            <a:endParaRPr b="0" lang="en-NG" sz="3600" spc="-1" strike="noStrike">
              <a:latin typeface="Arial"/>
            </a:endParaRPr>
          </a:p>
        </p:txBody>
      </p:sp>
      <p:sp>
        <p:nvSpPr>
          <p:cNvPr id="664" name="CustomShape 8"/>
          <p:cNvSpPr/>
          <p:nvPr/>
        </p:nvSpPr>
        <p:spPr>
          <a:xfrm>
            <a:off x="647640" y="223236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9"/>
          <p:cNvSpPr/>
          <p:nvPr/>
        </p:nvSpPr>
        <p:spPr>
          <a:xfrm>
            <a:off x="647640" y="424836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extShape 1"/>
          <p:cNvSpPr txBox="1"/>
          <p:nvPr/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FB52F68-6E2B-4119-9F68-4D4C552ABAD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NG" sz="1600" spc="-1" strike="noStrike">
              <a:latin typeface="Times New Roman"/>
            </a:endParaRPr>
          </a:p>
        </p:txBody>
      </p:sp>
      <p:sp>
        <p:nvSpPr>
          <p:cNvPr id="667" name="CustomShape 2"/>
          <p:cNvSpPr/>
          <p:nvPr/>
        </p:nvSpPr>
        <p:spPr>
          <a:xfrm>
            <a:off x="671400" y="2812680"/>
            <a:ext cx="1246320" cy="36468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1</a:t>
            </a:r>
            <a:endParaRPr b="0" lang="en-NG" sz="1800" spc="-1" strike="noStrike">
              <a:latin typeface="Arial"/>
            </a:endParaRPr>
          </a:p>
        </p:txBody>
      </p:sp>
      <p:grpSp>
        <p:nvGrpSpPr>
          <p:cNvPr id="668" name="Group 3"/>
          <p:cNvGrpSpPr/>
          <p:nvPr/>
        </p:nvGrpSpPr>
        <p:grpSpPr>
          <a:xfrm>
            <a:off x="36000" y="0"/>
            <a:ext cx="12192120" cy="6858000"/>
            <a:chOff x="36000" y="0"/>
            <a:chExt cx="12192120" cy="6858000"/>
          </a:xfrm>
        </p:grpSpPr>
        <p:sp>
          <p:nvSpPr>
            <p:cNvPr id="669" name="CustomShape 4"/>
            <p:cNvSpPr/>
            <p:nvPr/>
          </p:nvSpPr>
          <p:spPr>
            <a:xfrm>
              <a:off x="3600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5"/>
            <p:cNvSpPr/>
            <p:nvPr/>
          </p:nvSpPr>
          <p:spPr>
            <a:xfrm>
              <a:off x="3600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1" name="TextShape 6"/>
          <p:cNvSpPr txBox="1"/>
          <p:nvPr/>
        </p:nvSpPr>
        <p:spPr>
          <a:xfrm>
            <a:off x="504000" y="1836000"/>
            <a:ext cx="6408000" cy="20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NG" sz="2000" spc="-1" strike="noStrike">
                <a:latin typeface="Arial"/>
              </a:rPr>
              <a:t>After data proccessing and fitting with different classifiers, Both light Gradient Boosting Classifier Gradient Boosting Classifier peformed best among other classifer with a roc_auc of 0.78 and recall of 0.78. - - - Light Gradient Boosting model was be safed as lgb_model.pkl  and deployed on the with Django and free Heroku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672" name="CustomShape 7"/>
          <p:cNvSpPr/>
          <p:nvPr/>
        </p:nvSpPr>
        <p:spPr>
          <a:xfrm>
            <a:off x="59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Deployment &amp; Conculsion</a:t>
            </a:r>
            <a:endParaRPr b="0" lang="en-NG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1167A46-87AF-4DA2-B18E-1CBBF9AEFAB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NG" sz="1600" spc="-1" strike="noStrike">
              <a:latin typeface="Times New Roman"/>
            </a:endParaRPr>
          </a:p>
        </p:txBody>
      </p:sp>
      <p:sp>
        <p:nvSpPr>
          <p:cNvPr id="674" name="CustomShape 2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NG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NG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NG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NG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b="0" lang="en-NG" sz="2200" spc="-1" strike="noStrike">
              <a:latin typeface="Arial"/>
            </a:endParaRPr>
          </a:p>
        </p:txBody>
      </p:sp>
      <p:grpSp>
        <p:nvGrpSpPr>
          <p:cNvPr id="675" name="Group 3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676" name="CustomShape 4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5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78" name="" descr=""/>
          <p:cNvPicPr/>
          <p:nvPr/>
        </p:nvPicPr>
        <p:blipFill>
          <a:blip r:embed="rId2"/>
          <a:stretch/>
        </p:blipFill>
        <p:spPr>
          <a:xfrm>
            <a:off x="360" y="1296000"/>
            <a:ext cx="12191760" cy="5562000"/>
          </a:xfrm>
          <a:prstGeom prst="rect">
            <a:avLst/>
          </a:prstGeom>
          <a:ln>
            <a:noFill/>
          </a:ln>
        </p:spPr>
      </p:pic>
      <p:sp>
        <p:nvSpPr>
          <p:cNvPr id="679" name="CustomShape 6"/>
          <p:cNvSpPr/>
          <p:nvPr/>
        </p:nvSpPr>
        <p:spPr>
          <a:xfrm>
            <a:off x="59004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Web Deployment</a:t>
            </a:r>
            <a:endParaRPr b="0" lang="en-NG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" descr=""/>
          <p:cNvPicPr/>
          <p:nvPr/>
        </p:nvPicPr>
        <p:blipFill>
          <a:blip r:embed="rId1"/>
          <a:stretch/>
        </p:blipFill>
        <p:spPr>
          <a:xfrm>
            <a:off x="-14400" y="0"/>
            <a:ext cx="12220920" cy="6858000"/>
          </a:xfrm>
          <a:prstGeom prst="rect">
            <a:avLst/>
          </a:prstGeom>
          <a:ln>
            <a:noFill/>
          </a:ln>
        </p:spPr>
      </p:pic>
      <p:sp>
        <p:nvSpPr>
          <p:cNvPr id="681" name="TextShape 1"/>
          <p:cNvSpPr txBox="1"/>
          <p:nvPr/>
        </p:nvSpPr>
        <p:spPr>
          <a:xfrm>
            <a:off x="8714880" y="602640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4FEB6E54-7711-4B29-A4BE-FCA587D0830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NG" sz="1600" spc="-1" strike="noStrike">
              <a:latin typeface="Times New Roman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828000" y="539280"/>
            <a:ext cx="105296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NG" sz="4000" spc="-1" strike="noStrike"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888120" y="4569840"/>
            <a:ext cx="25142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684" name="Picture 2_5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560" y="677880"/>
            <a:ext cx="2103840" cy="628920"/>
          </a:xfrm>
          <a:prstGeom prst="rect">
            <a:avLst/>
          </a:prstGeom>
          <a:ln>
            <a:noFill/>
          </a:ln>
        </p:spPr>
      </p:pic>
      <p:sp>
        <p:nvSpPr>
          <p:cNvPr id="685" name="CustomShape 4"/>
          <p:cNvSpPr/>
          <p:nvPr/>
        </p:nvSpPr>
        <p:spPr>
          <a:xfrm>
            <a:off x="-14400" y="-61200"/>
            <a:ext cx="12192120" cy="6829200"/>
          </a:xfrm>
          <a:prstGeom prst="rect">
            <a:avLst/>
          </a:prstGeom>
          <a:solidFill>
            <a:srgbClr val="72cfc6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5"/>
          <p:cNvSpPr/>
          <p:nvPr/>
        </p:nvSpPr>
        <p:spPr>
          <a:xfrm>
            <a:off x="503640" y="865080"/>
            <a:ext cx="4896000" cy="547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6"/>
          <p:cNvSpPr/>
          <p:nvPr/>
        </p:nvSpPr>
        <p:spPr>
          <a:xfrm>
            <a:off x="503640" y="469080"/>
            <a:ext cx="4896000" cy="25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TextShape 7"/>
          <p:cNvSpPr txBox="1"/>
          <p:nvPr/>
        </p:nvSpPr>
        <p:spPr>
          <a:xfrm>
            <a:off x="900720" y="2856600"/>
            <a:ext cx="4104000" cy="74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4000" spc="-1" strike="noStrike">
                <a:solidFill>
                  <a:srgbClr val="72cfc6"/>
                </a:solidFill>
                <a:latin typeface="Arial"/>
              </a:rPr>
              <a:t>APPENDIX</a:t>
            </a:r>
            <a:endParaRPr b="0" lang="en-NG" sz="4000" spc="-1" strike="noStrike">
              <a:latin typeface="Arial"/>
            </a:endParaRPr>
          </a:p>
        </p:txBody>
      </p:sp>
      <p:sp>
        <p:nvSpPr>
          <p:cNvPr id="689" name="CustomShape 8"/>
          <p:cNvSpPr/>
          <p:nvPr/>
        </p:nvSpPr>
        <p:spPr>
          <a:xfrm>
            <a:off x="647640" y="223308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9"/>
          <p:cNvSpPr/>
          <p:nvPr/>
        </p:nvSpPr>
        <p:spPr>
          <a:xfrm>
            <a:off x="647640" y="424908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roup 1"/>
          <p:cNvGrpSpPr/>
          <p:nvPr/>
        </p:nvGrpSpPr>
        <p:grpSpPr>
          <a:xfrm>
            <a:off x="0" y="72000"/>
            <a:ext cx="12192120" cy="6858000"/>
            <a:chOff x="0" y="72000"/>
            <a:chExt cx="12192120" cy="6858000"/>
          </a:xfrm>
        </p:grpSpPr>
        <p:sp>
          <p:nvSpPr>
            <p:cNvPr id="692" name="CustomShape 2"/>
            <p:cNvSpPr/>
            <p:nvPr/>
          </p:nvSpPr>
          <p:spPr>
            <a:xfrm>
              <a:off x="0" y="7200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3"/>
            <p:cNvSpPr/>
            <p:nvPr/>
          </p:nvSpPr>
          <p:spPr>
            <a:xfrm>
              <a:off x="0" y="1368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4" name="TextShape 4"/>
          <p:cNvSpPr txBox="1"/>
          <p:nvPr/>
        </p:nvSpPr>
        <p:spPr>
          <a:xfrm>
            <a:off x="3668760" y="1669320"/>
            <a:ext cx="15872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DICTIONARY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95" name="TextShape 5"/>
          <p:cNvSpPr txBox="1"/>
          <p:nvPr/>
        </p:nvSpPr>
        <p:spPr>
          <a:xfrm>
            <a:off x="504000" y="2520000"/>
            <a:ext cx="986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AUC: 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Area U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nder The Curve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96" name="TextShape 6"/>
          <p:cNvSpPr txBox="1"/>
          <p:nvPr/>
        </p:nvSpPr>
        <p:spPr>
          <a:xfrm>
            <a:off x="504000" y="2844000"/>
            <a:ext cx="676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ICU: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Intensive Care Unit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97" name="TextShape 7"/>
          <p:cNvSpPr txBox="1"/>
          <p:nvPr/>
        </p:nvSpPr>
        <p:spPr>
          <a:xfrm>
            <a:off x="504000" y="3132000"/>
            <a:ext cx="568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EDA: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Exploratory Data Analysis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98" name="TextShape 8"/>
          <p:cNvSpPr txBox="1"/>
          <p:nvPr/>
        </p:nvSpPr>
        <p:spPr>
          <a:xfrm>
            <a:off x="468000" y="3983040"/>
            <a:ext cx="720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NG" sz="1800" spc="-1" strike="noStrike">
                <a:latin typeface="Arial"/>
              </a:rPr>
              <a:t>h1_mbp_max: 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One Hour Maximum Mean Blood Pressure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699" name="TextShape 9"/>
          <p:cNvSpPr txBox="1"/>
          <p:nvPr/>
        </p:nvSpPr>
        <p:spPr>
          <a:xfrm>
            <a:off x="481320" y="3433320"/>
            <a:ext cx="109666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APACHE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 Acute physiological And Chronic Health Evaluation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700" name="TextShape 10"/>
          <p:cNvSpPr txBox="1"/>
          <p:nvPr/>
        </p:nvSpPr>
        <p:spPr>
          <a:xfrm>
            <a:off x="468000" y="4297320"/>
            <a:ext cx="9792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Med-Surg ICU: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Medical and Surgical Intensive Care Unit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701" name="TextShape 11"/>
          <p:cNvSpPr txBox="1"/>
          <p:nvPr/>
        </p:nvSpPr>
        <p:spPr>
          <a:xfrm>
            <a:off x="504000" y="3721320"/>
            <a:ext cx="9792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BMI 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Body Mass Index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702" name="TextShape 12"/>
          <p:cNvSpPr txBox="1"/>
          <p:nvPr/>
        </p:nvSpPr>
        <p:spPr>
          <a:xfrm>
            <a:off x="396000" y="4585680"/>
            <a:ext cx="9792000" cy="38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NG" sz="1800" spc="-1" strike="noStrike">
                <a:latin typeface="Arial"/>
                <a:ea typeface="Noto Sans CJK SC"/>
              </a:rPr>
              <a:t> </a:t>
            </a:r>
            <a:r>
              <a:rPr b="0" lang="en-NG" sz="1800" spc="-1" strike="noStrike">
                <a:latin typeface="Arial"/>
                <a:ea typeface="Noto Sans CJK SC"/>
              </a:rPr>
              <a:t>map_cat:</a:t>
            </a:r>
            <a:r>
              <a:rPr b="0" lang="en-NG" sz="1800" spc="-1" strike="noStrike">
                <a:latin typeface="Arial"/>
                <a:ea typeface="Noto Sans CJK SC"/>
              </a:rPr>
              <a:t>	</a:t>
            </a:r>
            <a:r>
              <a:rPr b="0" lang="en-NG" sz="1800" spc="-1" strike="noStrike">
                <a:latin typeface="Arial"/>
                <a:ea typeface="Noto Sans CJK SC"/>
              </a:rPr>
              <a:t>	</a:t>
            </a:r>
            <a:r>
              <a:rPr b="0" lang="en-NG" sz="1800" spc="-1" strike="noStrike">
                <a:latin typeface="Arial"/>
                <a:ea typeface="Noto Sans CJK SC"/>
              </a:rPr>
              <a:t>	</a:t>
            </a:r>
            <a:r>
              <a:rPr b="0" lang="en-NG" sz="1800" spc="-1" strike="noStrike">
                <a:latin typeface="Arial"/>
                <a:ea typeface="Noto Sans CJK SC"/>
              </a:rPr>
              <a:t> Mean Aterial  Pressure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703" name="TextShape 13"/>
          <p:cNvSpPr txBox="1"/>
          <p:nvPr/>
        </p:nvSpPr>
        <p:spPr>
          <a:xfrm>
            <a:off x="432000" y="4981320"/>
            <a:ext cx="10872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CCU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Critical Care Unit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704" name="TextShape 14"/>
          <p:cNvSpPr txBox="1"/>
          <p:nvPr/>
        </p:nvSpPr>
        <p:spPr>
          <a:xfrm>
            <a:off x="432000" y="5341320"/>
            <a:ext cx="7632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CSICU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Cradiac surgey intensive  care unit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705" name="TextShape 15"/>
          <p:cNvSpPr txBox="1"/>
          <p:nvPr/>
        </p:nvSpPr>
        <p:spPr>
          <a:xfrm>
            <a:off x="432000" y="5629320"/>
            <a:ext cx="9504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CTICU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Cardiothrocic Intensive Care Unit</a:t>
            </a:r>
            <a:endParaRPr b="0" lang="en-NG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xtShape 1"/>
          <p:cNvSpPr txBox="1"/>
          <p:nvPr/>
        </p:nvSpPr>
        <p:spPr>
          <a:xfrm>
            <a:off x="0" y="0"/>
            <a:ext cx="12192120" cy="6854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0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707" name="TextShape 2"/>
          <p:cNvSpPr txBox="1"/>
          <p:nvPr/>
        </p:nvSpPr>
        <p:spPr>
          <a:xfrm>
            <a:off x="8714880" y="602604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83F27B0A-36E9-4398-8863-D15DD58DB0A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NG" sz="1600" spc="-1" strike="noStrike">
              <a:latin typeface="Times New Roman"/>
            </a:endParaRPr>
          </a:p>
        </p:txBody>
      </p:sp>
      <p:sp>
        <p:nvSpPr>
          <p:cNvPr id="708" name="CustomShape 3"/>
          <p:cNvSpPr/>
          <p:nvPr/>
        </p:nvSpPr>
        <p:spPr>
          <a:xfrm>
            <a:off x="828000" y="538920"/>
            <a:ext cx="105296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4"/>
          <p:cNvSpPr/>
          <p:nvPr/>
        </p:nvSpPr>
        <p:spPr>
          <a:xfrm>
            <a:off x="888120" y="4569480"/>
            <a:ext cx="25142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710" name="Picture 2_6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560" y="677520"/>
            <a:ext cx="2103840" cy="628920"/>
          </a:xfrm>
          <a:prstGeom prst="rect">
            <a:avLst/>
          </a:prstGeom>
          <a:ln>
            <a:noFill/>
          </a:ln>
        </p:spPr>
      </p:pic>
      <p:sp>
        <p:nvSpPr>
          <p:cNvPr id="711" name="CustomShape 5"/>
          <p:cNvSpPr/>
          <p:nvPr/>
        </p:nvSpPr>
        <p:spPr>
          <a:xfrm>
            <a:off x="0" y="0"/>
            <a:ext cx="12192120" cy="6829200"/>
          </a:xfrm>
          <a:prstGeom prst="rect">
            <a:avLst/>
          </a:prstGeom>
          <a:solidFill>
            <a:srgbClr val="72cfc6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6"/>
          <p:cNvSpPr/>
          <p:nvPr/>
        </p:nvSpPr>
        <p:spPr>
          <a:xfrm>
            <a:off x="503640" y="864720"/>
            <a:ext cx="4896000" cy="547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7"/>
          <p:cNvSpPr/>
          <p:nvPr/>
        </p:nvSpPr>
        <p:spPr>
          <a:xfrm>
            <a:off x="503640" y="468720"/>
            <a:ext cx="4896000" cy="25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TextShape 8"/>
          <p:cNvSpPr txBox="1"/>
          <p:nvPr/>
        </p:nvSpPr>
        <p:spPr>
          <a:xfrm>
            <a:off x="900720" y="2856240"/>
            <a:ext cx="4104000" cy="74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4000" spc="-1" strike="noStrike">
                <a:solidFill>
                  <a:srgbClr val="72cfc6"/>
                </a:solidFill>
                <a:latin typeface="Arial"/>
              </a:rPr>
              <a:t>THANK YOU</a:t>
            </a:r>
            <a:endParaRPr b="0" lang="en-NG" sz="4000" spc="-1" strike="noStrike">
              <a:latin typeface="Arial"/>
            </a:endParaRPr>
          </a:p>
        </p:txBody>
      </p:sp>
      <p:sp>
        <p:nvSpPr>
          <p:cNvPr id="715" name="CustomShape 9"/>
          <p:cNvSpPr/>
          <p:nvPr/>
        </p:nvSpPr>
        <p:spPr>
          <a:xfrm>
            <a:off x="647640" y="223272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10"/>
          <p:cNvSpPr/>
          <p:nvPr/>
        </p:nvSpPr>
        <p:spPr>
          <a:xfrm>
            <a:off x="647640" y="424872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1296000"/>
            <a:ext cx="12192120" cy="5562000"/>
          </a:xfrm>
          <a:prstGeom prst="rect">
            <a:avLst/>
          </a:prstGeom>
          <a:solidFill>
            <a:srgbClr val="d5d5d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0" y="0"/>
            <a:ext cx="12192120" cy="129600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7020000" y="2031480"/>
            <a:ext cx="3456000" cy="7254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959040" y="3044880"/>
            <a:ext cx="4017600" cy="103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288000" y="538560"/>
            <a:ext cx="1051524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Introduction</a:t>
            </a:r>
            <a:endParaRPr b="0" lang="en-NG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6"/>
          <p:cNvSpPr txBox="1"/>
          <p:nvPr/>
        </p:nvSpPr>
        <p:spPr>
          <a:xfrm>
            <a:off x="958320" y="3317400"/>
            <a:ext cx="5233680" cy="303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NG" sz="1800" spc="-1" strike="noStrike">
                <a:latin typeface="Arial"/>
              </a:rPr>
              <a:t>In clinical practice, prediction of ICU mortality risk can be useful in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Triage and resource allocation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To determine appropriate levels of care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To prepare discussions with patients and 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their families around expected outcomes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Help policymakers identify useful policies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185" name="TextShape 7"/>
          <p:cNvSpPr txBox="1"/>
          <p:nvPr/>
        </p:nvSpPr>
        <p:spPr>
          <a:xfrm>
            <a:off x="6845760" y="3340800"/>
            <a:ext cx="4962240" cy="280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NG" sz="1800" spc="-1" strike="noStrike">
                <a:latin typeface="Arial"/>
              </a:rPr>
              <a:t>Create a model that uses data from the early hours of intensive care to predict patient survival with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Better prediction probability than apache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Minimize apache features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Transparent (easy to explain)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NG" sz="1800" spc="-1" strike="noStrike">
                <a:latin typeface="Arial"/>
              </a:rPr>
              <a:t>	</a:t>
            </a:r>
            <a:r>
              <a:rPr b="0" lang="en-NG" sz="1800" spc="-1" strike="noStrike">
                <a:latin typeface="Arial"/>
              </a:rPr>
              <a:t>Generalizability Less complexity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186" name="TextShape 8"/>
          <p:cNvSpPr txBox="1"/>
          <p:nvPr/>
        </p:nvSpPr>
        <p:spPr>
          <a:xfrm>
            <a:off x="7899840" y="2245320"/>
            <a:ext cx="1964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1800" spc="-1" strike="noStrike">
                <a:latin typeface="Arial"/>
              </a:rPr>
              <a:t>OBJECTIVES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187" name="CustomShape 9"/>
          <p:cNvSpPr/>
          <p:nvPr/>
        </p:nvSpPr>
        <p:spPr>
          <a:xfrm>
            <a:off x="1080000" y="2088000"/>
            <a:ext cx="3456000" cy="7254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TextShape 10"/>
          <p:cNvSpPr txBox="1"/>
          <p:nvPr/>
        </p:nvSpPr>
        <p:spPr>
          <a:xfrm>
            <a:off x="1404720" y="2281320"/>
            <a:ext cx="2843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1800" spc="-1" strike="noStrike">
                <a:latin typeface="Arial"/>
              </a:rPr>
              <a:t>BUSINESS USE CASE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6984000" y="5184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2"/>
          <p:cNvSpPr/>
          <p:nvPr/>
        </p:nvSpPr>
        <p:spPr>
          <a:xfrm>
            <a:off x="6984000" y="4788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13"/>
          <p:cNvSpPr/>
          <p:nvPr/>
        </p:nvSpPr>
        <p:spPr>
          <a:xfrm>
            <a:off x="6984000" y="4428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4"/>
          <p:cNvSpPr/>
          <p:nvPr/>
        </p:nvSpPr>
        <p:spPr>
          <a:xfrm>
            <a:off x="1103040" y="41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5"/>
          <p:cNvSpPr/>
          <p:nvPr/>
        </p:nvSpPr>
        <p:spPr>
          <a:xfrm>
            <a:off x="6984000" y="558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6"/>
          <p:cNvSpPr/>
          <p:nvPr/>
        </p:nvSpPr>
        <p:spPr>
          <a:xfrm>
            <a:off x="1103040" y="450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7"/>
          <p:cNvSpPr/>
          <p:nvPr/>
        </p:nvSpPr>
        <p:spPr>
          <a:xfrm>
            <a:off x="1103040" y="4896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8"/>
          <p:cNvSpPr/>
          <p:nvPr/>
        </p:nvSpPr>
        <p:spPr>
          <a:xfrm>
            <a:off x="1103040" y="5688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20880" y="-1440"/>
            <a:ext cx="12171240" cy="685980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888480" y="4569120"/>
            <a:ext cx="25142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b="0" lang="en-N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b="0" lang="en-NG" sz="1800" spc="-1" strike="noStrike">
              <a:latin typeface="Arial"/>
            </a:endParaRPr>
          </a:p>
        </p:txBody>
      </p:sp>
      <p:pic>
        <p:nvPicPr>
          <p:cNvPr id="201" name="Picture 2_1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7160"/>
            <a:ext cx="2103840" cy="628920"/>
          </a:xfrm>
          <a:prstGeom prst="rect">
            <a:avLst/>
          </a:prstGeom>
          <a:ln>
            <a:noFill/>
          </a:ln>
        </p:spPr>
      </p:pic>
      <p:sp>
        <p:nvSpPr>
          <p:cNvPr id="202" name="CustomShape 4"/>
          <p:cNvSpPr/>
          <p:nvPr/>
        </p:nvSpPr>
        <p:spPr>
          <a:xfrm>
            <a:off x="20880" y="29160"/>
            <a:ext cx="12192120" cy="6829200"/>
          </a:xfrm>
          <a:prstGeom prst="rect">
            <a:avLst/>
          </a:prstGeom>
          <a:solidFill>
            <a:srgbClr val="72cfc6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504000" y="864360"/>
            <a:ext cx="4896000" cy="547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6"/>
          <p:cNvSpPr/>
          <p:nvPr/>
        </p:nvSpPr>
        <p:spPr>
          <a:xfrm>
            <a:off x="504000" y="468360"/>
            <a:ext cx="4896000" cy="252000"/>
          </a:xfrm>
          <a:prstGeom prst="rect">
            <a:avLst/>
          </a:prstGeom>
          <a:solidFill>
            <a:srgbClr val="333333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Shape 7"/>
          <p:cNvSpPr txBox="1"/>
          <p:nvPr/>
        </p:nvSpPr>
        <p:spPr>
          <a:xfrm>
            <a:off x="648000" y="1224360"/>
            <a:ext cx="4032000" cy="91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1" lang="en-NG" sz="3600" spc="-1" strike="noStrike">
                <a:solidFill>
                  <a:srgbClr val="72cfc6"/>
                </a:solidFill>
                <a:latin typeface="Arial"/>
              </a:rPr>
              <a:t>METHODOLGY</a:t>
            </a:r>
            <a:endParaRPr b="0" lang="en-NG" sz="3600" spc="-1" strike="noStrike">
              <a:latin typeface="Arial"/>
            </a:endParaRPr>
          </a:p>
        </p:txBody>
      </p:sp>
      <p:sp>
        <p:nvSpPr>
          <p:cNvPr id="206" name="CustomShape 8"/>
          <p:cNvSpPr/>
          <p:nvPr/>
        </p:nvSpPr>
        <p:spPr>
          <a:xfrm>
            <a:off x="648000" y="2232360"/>
            <a:ext cx="4608000" cy="72000"/>
          </a:xfrm>
          <a:prstGeom prst="rect">
            <a:avLst/>
          </a:prstGeom>
          <a:solidFill>
            <a:srgbClr val="72cfc6">
              <a:alpha val="89000"/>
            </a:srgbClr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TextShape 9"/>
          <p:cNvSpPr txBox="1"/>
          <p:nvPr/>
        </p:nvSpPr>
        <p:spPr>
          <a:xfrm>
            <a:off x="1188000" y="3060360"/>
            <a:ext cx="3503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2000" spc="-1" strike="noStrike">
                <a:solidFill>
                  <a:srgbClr val="72cfc6"/>
                </a:solidFill>
                <a:latin typeface="Arial"/>
              </a:rPr>
              <a:t>Data Collection 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208" name="TextShape 10"/>
          <p:cNvSpPr txBox="1"/>
          <p:nvPr/>
        </p:nvSpPr>
        <p:spPr>
          <a:xfrm>
            <a:off x="1188000" y="3708360"/>
            <a:ext cx="3503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2000" spc="-1" strike="noStrike">
                <a:solidFill>
                  <a:srgbClr val="72cfc6"/>
                </a:solidFill>
                <a:latin typeface="Arial"/>
              </a:rPr>
              <a:t>Data Cleaning 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209" name="TextShape 11"/>
          <p:cNvSpPr txBox="1"/>
          <p:nvPr/>
        </p:nvSpPr>
        <p:spPr>
          <a:xfrm>
            <a:off x="1188000" y="4320360"/>
            <a:ext cx="3503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2000" spc="-1" strike="noStrike">
                <a:solidFill>
                  <a:srgbClr val="72cfc6"/>
                </a:solidFill>
                <a:latin typeface="Arial"/>
              </a:rPr>
              <a:t>Data Visualisation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210" name="TextShape 12"/>
          <p:cNvSpPr txBox="1"/>
          <p:nvPr/>
        </p:nvSpPr>
        <p:spPr>
          <a:xfrm>
            <a:off x="1188000" y="4968360"/>
            <a:ext cx="35035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NG" sz="2000" spc="-1" strike="noStrike">
                <a:solidFill>
                  <a:srgbClr val="72cfc6"/>
                </a:solidFill>
                <a:latin typeface="Arial"/>
              </a:rPr>
              <a:t>Data Pre Processing </a:t>
            </a:r>
            <a:endParaRPr b="0" lang="en-NG" sz="2000" spc="-1" strike="noStrike">
              <a:latin typeface="Arial"/>
            </a:endParaRPr>
          </a:p>
        </p:txBody>
      </p:sp>
      <p:sp>
        <p:nvSpPr>
          <p:cNvPr id="211" name="CustomShape 13"/>
          <p:cNvSpPr/>
          <p:nvPr/>
        </p:nvSpPr>
        <p:spPr>
          <a:xfrm>
            <a:off x="1031040" y="3168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4"/>
          <p:cNvSpPr/>
          <p:nvPr/>
        </p:nvSpPr>
        <p:spPr>
          <a:xfrm>
            <a:off x="1031040" y="3816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5"/>
          <p:cNvSpPr/>
          <p:nvPr/>
        </p:nvSpPr>
        <p:spPr>
          <a:xfrm>
            <a:off x="1031040" y="4428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6"/>
          <p:cNvSpPr/>
          <p:nvPr/>
        </p:nvSpPr>
        <p:spPr>
          <a:xfrm>
            <a:off x="1031040" y="504036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72cfc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216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8" name="TextShape 4"/>
          <p:cNvSpPr txBox="1"/>
          <p:nvPr/>
        </p:nvSpPr>
        <p:spPr>
          <a:xfrm>
            <a:off x="576000" y="2484000"/>
            <a:ext cx="11088000" cy="4678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NG" sz="2400" spc="-1" strike="noStrike">
                <a:latin typeface="Arial"/>
              </a:rPr>
              <a:t> </a:t>
            </a:r>
            <a:r>
              <a:rPr b="0" lang="en-NG" sz="2400" spc="-1" strike="noStrike">
                <a:latin typeface="Arial"/>
              </a:rPr>
              <a:t>MIT's GOSSIS community initiative, with privacy certification from the Harvard Privacy Lab,  provided the dataset of more than 90000 hospital Intensive Care Unit (ICU) visits from patients, spanning a one-year timeframe. The data is part of a growing global effort and consortium spanning Argentina, Australia, New Zealand, Sri Lanka, Brazil, and more than 200 hospitals in the United States. Dataset can be found here</a:t>
            </a:r>
            <a:endParaRPr b="0" lang="en-NG" sz="24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3816000" y="1512000"/>
            <a:ext cx="2772000" cy="7254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NG" sz="2400" spc="-1" strike="noStrike">
                <a:latin typeface="Arial"/>
              </a:rPr>
              <a:t>DATA</a:t>
            </a:r>
            <a:endParaRPr b="1" lang="en-NG" sz="2400" spc="-1" strike="noStrike">
              <a:latin typeface="Arial"/>
            </a:endParaRPr>
          </a:p>
        </p:txBody>
      </p:sp>
      <p:sp>
        <p:nvSpPr>
          <p:cNvPr id="220" name="TextShape 6"/>
          <p:cNvSpPr txBox="1"/>
          <p:nvPr/>
        </p:nvSpPr>
        <p:spPr>
          <a:xfrm>
            <a:off x="239040" y="576000"/>
            <a:ext cx="3144960" cy="622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Methodology</a:t>
            </a:r>
            <a:endParaRPr b="0" lang="en-NG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222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4" name="TextShape 4"/>
          <p:cNvSpPr txBox="1"/>
          <p:nvPr/>
        </p:nvSpPr>
        <p:spPr>
          <a:xfrm>
            <a:off x="288000" y="56844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Methodology</a:t>
            </a:r>
            <a:endParaRPr b="0" lang="en-NG" sz="3600" spc="-1" strike="noStrike">
              <a:latin typeface="Arial"/>
            </a:endParaRPr>
          </a:p>
        </p:txBody>
      </p:sp>
      <p:sp>
        <p:nvSpPr>
          <p:cNvPr id="225" name="TextShape 5"/>
          <p:cNvSpPr txBox="1"/>
          <p:nvPr/>
        </p:nvSpPr>
        <p:spPr>
          <a:xfrm>
            <a:off x="432000" y="1512000"/>
            <a:ext cx="23691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DATA DESCRIPTION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26" name="Line 6"/>
          <p:cNvSpPr/>
          <p:nvPr/>
        </p:nvSpPr>
        <p:spPr>
          <a:xfrm>
            <a:off x="1620000" y="2376000"/>
            <a:ext cx="8424000" cy="0"/>
          </a:xfrm>
          <a:prstGeom prst="line">
            <a:avLst/>
          </a:prstGeom>
          <a:ln w="57240">
            <a:solidFill>
              <a:srgbClr val="5983b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7"/>
          <p:cNvSpPr/>
          <p:nvPr/>
        </p:nvSpPr>
        <p:spPr>
          <a:xfrm>
            <a:off x="5760000" y="1944000"/>
            <a:ext cx="0" cy="432000"/>
          </a:xfrm>
          <a:prstGeom prst="line">
            <a:avLst/>
          </a:prstGeom>
          <a:ln w="763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8"/>
          <p:cNvSpPr/>
          <p:nvPr/>
        </p:nvSpPr>
        <p:spPr>
          <a:xfrm>
            <a:off x="4752000" y="1368000"/>
            <a:ext cx="2016000" cy="648000"/>
          </a:xfrm>
          <a:custGeom>
            <a:avLst/>
            <a:gdLst/>
            <a:ahLst/>
            <a:rect l="0" t="0" r="r" b="b"/>
            <a:pathLst>
              <a:path w="5602" h="1802">
                <a:moveTo>
                  <a:pt x="300" y="0"/>
                </a:moveTo>
                <a:lnTo>
                  <a:pt x="300" y="0"/>
                </a:lnTo>
                <a:cubicBezTo>
                  <a:pt x="247" y="0"/>
                  <a:pt x="196" y="14"/>
                  <a:pt x="150" y="40"/>
                </a:cubicBezTo>
                <a:cubicBezTo>
                  <a:pt x="104" y="67"/>
                  <a:pt x="67" y="104"/>
                  <a:pt x="40" y="150"/>
                </a:cubicBezTo>
                <a:cubicBezTo>
                  <a:pt x="14" y="196"/>
                  <a:pt x="0" y="247"/>
                  <a:pt x="0" y="300"/>
                </a:cubicBezTo>
                <a:lnTo>
                  <a:pt x="0" y="1500"/>
                </a:lnTo>
                <a:lnTo>
                  <a:pt x="0" y="1501"/>
                </a:lnTo>
                <a:cubicBezTo>
                  <a:pt x="0" y="1554"/>
                  <a:pt x="14" y="1605"/>
                  <a:pt x="40" y="1651"/>
                </a:cubicBezTo>
                <a:cubicBezTo>
                  <a:pt x="67" y="1697"/>
                  <a:pt x="104" y="1734"/>
                  <a:pt x="150" y="1761"/>
                </a:cubicBezTo>
                <a:cubicBezTo>
                  <a:pt x="196" y="1787"/>
                  <a:pt x="247" y="1801"/>
                  <a:pt x="300" y="1801"/>
                </a:cubicBezTo>
                <a:lnTo>
                  <a:pt x="5300" y="1800"/>
                </a:lnTo>
                <a:lnTo>
                  <a:pt x="5301" y="1801"/>
                </a:lnTo>
                <a:cubicBezTo>
                  <a:pt x="5354" y="1801"/>
                  <a:pt x="5405" y="1787"/>
                  <a:pt x="5451" y="1761"/>
                </a:cubicBezTo>
                <a:cubicBezTo>
                  <a:pt x="5497" y="1734"/>
                  <a:pt x="5534" y="1697"/>
                  <a:pt x="5561" y="1651"/>
                </a:cubicBezTo>
                <a:cubicBezTo>
                  <a:pt x="5587" y="1605"/>
                  <a:pt x="5601" y="1554"/>
                  <a:pt x="5601" y="1501"/>
                </a:cubicBezTo>
                <a:lnTo>
                  <a:pt x="5601" y="300"/>
                </a:lnTo>
                <a:lnTo>
                  <a:pt x="5601" y="300"/>
                </a:lnTo>
                <a:lnTo>
                  <a:pt x="5601" y="300"/>
                </a:lnTo>
                <a:cubicBezTo>
                  <a:pt x="5601" y="247"/>
                  <a:pt x="5587" y="196"/>
                  <a:pt x="5561" y="150"/>
                </a:cubicBezTo>
                <a:cubicBezTo>
                  <a:pt x="5534" y="104"/>
                  <a:pt x="5497" y="67"/>
                  <a:pt x="5451" y="40"/>
                </a:cubicBezTo>
                <a:cubicBezTo>
                  <a:pt x="5405" y="14"/>
                  <a:pt x="5354" y="0"/>
                  <a:pt x="5301" y="0"/>
                </a:cubicBezTo>
                <a:lnTo>
                  <a:pt x="300" y="0"/>
                </a:lnTo>
              </a:path>
            </a:pathLst>
          </a:custGeom>
          <a:solidFill>
            <a:srgbClr val="0b49c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NG" sz="2400" spc="-1" strike="noStrike">
                <a:solidFill>
                  <a:srgbClr val="ffffff"/>
                </a:solidFill>
                <a:latin typeface="Arial"/>
              </a:rPr>
              <a:t>DATA</a:t>
            </a:r>
            <a:endParaRPr b="1" lang="en-NG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Line 9"/>
          <p:cNvSpPr/>
          <p:nvPr/>
        </p:nvSpPr>
        <p:spPr>
          <a:xfrm>
            <a:off x="1656000" y="2376000"/>
            <a:ext cx="0" cy="432000"/>
          </a:xfrm>
          <a:prstGeom prst="line">
            <a:avLst/>
          </a:prstGeom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0"/>
          <p:cNvSpPr/>
          <p:nvPr/>
        </p:nvSpPr>
        <p:spPr>
          <a:xfrm>
            <a:off x="648000" y="2736000"/>
            <a:ext cx="2016000" cy="648000"/>
          </a:xfrm>
          <a:custGeom>
            <a:avLst/>
            <a:gdLst/>
            <a:ahLst/>
            <a:rect l="0" t="0" r="r" b="b"/>
            <a:pathLst>
              <a:path w="5602" h="1802">
                <a:moveTo>
                  <a:pt x="300" y="0"/>
                </a:moveTo>
                <a:lnTo>
                  <a:pt x="300" y="0"/>
                </a:lnTo>
                <a:cubicBezTo>
                  <a:pt x="247" y="0"/>
                  <a:pt x="196" y="14"/>
                  <a:pt x="150" y="40"/>
                </a:cubicBezTo>
                <a:cubicBezTo>
                  <a:pt x="104" y="67"/>
                  <a:pt x="67" y="104"/>
                  <a:pt x="40" y="150"/>
                </a:cubicBezTo>
                <a:cubicBezTo>
                  <a:pt x="14" y="196"/>
                  <a:pt x="0" y="247"/>
                  <a:pt x="0" y="300"/>
                </a:cubicBezTo>
                <a:lnTo>
                  <a:pt x="0" y="1500"/>
                </a:lnTo>
                <a:lnTo>
                  <a:pt x="0" y="1501"/>
                </a:lnTo>
                <a:cubicBezTo>
                  <a:pt x="0" y="1554"/>
                  <a:pt x="14" y="1605"/>
                  <a:pt x="40" y="1651"/>
                </a:cubicBezTo>
                <a:cubicBezTo>
                  <a:pt x="67" y="1697"/>
                  <a:pt x="104" y="1734"/>
                  <a:pt x="150" y="1761"/>
                </a:cubicBezTo>
                <a:cubicBezTo>
                  <a:pt x="196" y="1787"/>
                  <a:pt x="247" y="1801"/>
                  <a:pt x="300" y="1801"/>
                </a:cubicBezTo>
                <a:lnTo>
                  <a:pt x="5300" y="1800"/>
                </a:lnTo>
                <a:lnTo>
                  <a:pt x="5301" y="1801"/>
                </a:lnTo>
                <a:cubicBezTo>
                  <a:pt x="5354" y="1801"/>
                  <a:pt x="5405" y="1787"/>
                  <a:pt x="5451" y="1761"/>
                </a:cubicBezTo>
                <a:cubicBezTo>
                  <a:pt x="5497" y="1734"/>
                  <a:pt x="5534" y="1697"/>
                  <a:pt x="5561" y="1651"/>
                </a:cubicBezTo>
                <a:cubicBezTo>
                  <a:pt x="5587" y="1605"/>
                  <a:pt x="5601" y="1554"/>
                  <a:pt x="5601" y="1501"/>
                </a:cubicBezTo>
                <a:lnTo>
                  <a:pt x="5601" y="300"/>
                </a:lnTo>
                <a:lnTo>
                  <a:pt x="5601" y="300"/>
                </a:lnTo>
                <a:lnTo>
                  <a:pt x="5601" y="300"/>
                </a:lnTo>
                <a:cubicBezTo>
                  <a:pt x="5601" y="247"/>
                  <a:pt x="5587" y="196"/>
                  <a:pt x="5561" y="150"/>
                </a:cubicBezTo>
                <a:cubicBezTo>
                  <a:pt x="5534" y="104"/>
                  <a:pt x="5497" y="67"/>
                  <a:pt x="5451" y="40"/>
                </a:cubicBezTo>
                <a:cubicBezTo>
                  <a:pt x="5405" y="14"/>
                  <a:pt x="5354" y="0"/>
                  <a:pt x="5301" y="0"/>
                </a:cubicBezTo>
                <a:lnTo>
                  <a:pt x="300" y="0"/>
                </a:lnTo>
              </a:path>
            </a:pathLst>
          </a:cu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2400" spc="-1" strike="noStrike">
                <a:solidFill>
                  <a:srgbClr val="ffffff"/>
                </a:solidFill>
                <a:latin typeface="Arial"/>
              </a:rPr>
              <a:t>SOURCE</a:t>
            </a:r>
            <a:endParaRPr b="0" lang="en-NG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Line 11"/>
          <p:cNvSpPr/>
          <p:nvPr/>
        </p:nvSpPr>
        <p:spPr>
          <a:xfrm>
            <a:off x="4392000" y="2376000"/>
            <a:ext cx="0" cy="432000"/>
          </a:xfrm>
          <a:prstGeom prst="line">
            <a:avLst/>
          </a:prstGeom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2"/>
          <p:cNvSpPr/>
          <p:nvPr/>
        </p:nvSpPr>
        <p:spPr>
          <a:xfrm>
            <a:off x="3312000" y="2736000"/>
            <a:ext cx="2016000" cy="648000"/>
          </a:xfrm>
          <a:custGeom>
            <a:avLst/>
            <a:gdLst/>
            <a:ahLst/>
            <a:rect l="0" t="0" r="r" b="b"/>
            <a:pathLst>
              <a:path w="5602" h="1802">
                <a:moveTo>
                  <a:pt x="300" y="0"/>
                </a:moveTo>
                <a:lnTo>
                  <a:pt x="300" y="0"/>
                </a:lnTo>
                <a:cubicBezTo>
                  <a:pt x="247" y="0"/>
                  <a:pt x="196" y="14"/>
                  <a:pt x="150" y="40"/>
                </a:cubicBezTo>
                <a:cubicBezTo>
                  <a:pt x="104" y="67"/>
                  <a:pt x="67" y="104"/>
                  <a:pt x="40" y="150"/>
                </a:cubicBezTo>
                <a:cubicBezTo>
                  <a:pt x="14" y="196"/>
                  <a:pt x="0" y="247"/>
                  <a:pt x="0" y="300"/>
                </a:cubicBezTo>
                <a:lnTo>
                  <a:pt x="0" y="1500"/>
                </a:lnTo>
                <a:lnTo>
                  <a:pt x="0" y="1501"/>
                </a:lnTo>
                <a:cubicBezTo>
                  <a:pt x="0" y="1554"/>
                  <a:pt x="14" y="1605"/>
                  <a:pt x="40" y="1651"/>
                </a:cubicBezTo>
                <a:cubicBezTo>
                  <a:pt x="67" y="1697"/>
                  <a:pt x="104" y="1734"/>
                  <a:pt x="150" y="1761"/>
                </a:cubicBezTo>
                <a:cubicBezTo>
                  <a:pt x="196" y="1787"/>
                  <a:pt x="247" y="1801"/>
                  <a:pt x="300" y="1801"/>
                </a:cubicBezTo>
                <a:lnTo>
                  <a:pt x="5300" y="1800"/>
                </a:lnTo>
                <a:lnTo>
                  <a:pt x="5301" y="1801"/>
                </a:lnTo>
                <a:cubicBezTo>
                  <a:pt x="5354" y="1801"/>
                  <a:pt x="5405" y="1787"/>
                  <a:pt x="5451" y="1761"/>
                </a:cubicBezTo>
                <a:cubicBezTo>
                  <a:pt x="5497" y="1734"/>
                  <a:pt x="5534" y="1697"/>
                  <a:pt x="5561" y="1651"/>
                </a:cubicBezTo>
                <a:cubicBezTo>
                  <a:pt x="5587" y="1605"/>
                  <a:pt x="5601" y="1554"/>
                  <a:pt x="5601" y="1501"/>
                </a:cubicBezTo>
                <a:lnTo>
                  <a:pt x="5601" y="300"/>
                </a:lnTo>
                <a:lnTo>
                  <a:pt x="5601" y="300"/>
                </a:lnTo>
                <a:lnTo>
                  <a:pt x="5601" y="300"/>
                </a:lnTo>
                <a:cubicBezTo>
                  <a:pt x="5601" y="247"/>
                  <a:pt x="5587" y="196"/>
                  <a:pt x="5561" y="150"/>
                </a:cubicBezTo>
                <a:cubicBezTo>
                  <a:pt x="5534" y="104"/>
                  <a:pt x="5497" y="67"/>
                  <a:pt x="5451" y="40"/>
                </a:cubicBezTo>
                <a:cubicBezTo>
                  <a:pt x="5405" y="14"/>
                  <a:pt x="5354" y="0"/>
                  <a:pt x="5301" y="0"/>
                </a:cubicBezTo>
                <a:lnTo>
                  <a:pt x="300" y="0"/>
                </a:lnTo>
              </a:path>
            </a:pathLst>
          </a:custGeom>
          <a:solidFill>
            <a:srgbClr val="2a609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2400" spc="-1" strike="noStrike">
                <a:solidFill>
                  <a:srgbClr val="ffffff"/>
                </a:solidFill>
                <a:latin typeface="Arial"/>
              </a:rPr>
              <a:t>SHAPE</a:t>
            </a:r>
            <a:endParaRPr b="0" lang="en-NG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Line 13"/>
          <p:cNvSpPr/>
          <p:nvPr/>
        </p:nvSpPr>
        <p:spPr>
          <a:xfrm>
            <a:off x="7128000" y="2376000"/>
            <a:ext cx="0" cy="432000"/>
          </a:xfrm>
          <a:prstGeom prst="line">
            <a:avLst/>
          </a:prstGeom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4"/>
          <p:cNvSpPr/>
          <p:nvPr/>
        </p:nvSpPr>
        <p:spPr>
          <a:xfrm>
            <a:off x="6192000" y="2736000"/>
            <a:ext cx="2016000" cy="648000"/>
          </a:xfrm>
          <a:custGeom>
            <a:avLst/>
            <a:gdLst/>
            <a:ahLst/>
            <a:rect l="0" t="0" r="r" b="b"/>
            <a:pathLst>
              <a:path w="5602" h="1802">
                <a:moveTo>
                  <a:pt x="300" y="0"/>
                </a:moveTo>
                <a:lnTo>
                  <a:pt x="300" y="0"/>
                </a:lnTo>
                <a:cubicBezTo>
                  <a:pt x="247" y="0"/>
                  <a:pt x="196" y="14"/>
                  <a:pt x="150" y="40"/>
                </a:cubicBezTo>
                <a:cubicBezTo>
                  <a:pt x="104" y="67"/>
                  <a:pt x="67" y="104"/>
                  <a:pt x="40" y="150"/>
                </a:cubicBezTo>
                <a:cubicBezTo>
                  <a:pt x="14" y="196"/>
                  <a:pt x="0" y="247"/>
                  <a:pt x="0" y="300"/>
                </a:cubicBezTo>
                <a:lnTo>
                  <a:pt x="0" y="1500"/>
                </a:lnTo>
                <a:lnTo>
                  <a:pt x="0" y="1501"/>
                </a:lnTo>
                <a:cubicBezTo>
                  <a:pt x="0" y="1554"/>
                  <a:pt x="14" y="1605"/>
                  <a:pt x="40" y="1651"/>
                </a:cubicBezTo>
                <a:cubicBezTo>
                  <a:pt x="67" y="1697"/>
                  <a:pt x="104" y="1734"/>
                  <a:pt x="150" y="1761"/>
                </a:cubicBezTo>
                <a:cubicBezTo>
                  <a:pt x="196" y="1787"/>
                  <a:pt x="247" y="1801"/>
                  <a:pt x="300" y="1801"/>
                </a:cubicBezTo>
                <a:lnTo>
                  <a:pt x="5300" y="1800"/>
                </a:lnTo>
                <a:lnTo>
                  <a:pt x="5301" y="1801"/>
                </a:lnTo>
                <a:cubicBezTo>
                  <a:pt x="5354" y="1801"/>
                  <a:pt x="5405" y="1787"/>
                  <a:pt x="5451" y="1761"/>
                </a:cubicBezTo>
                <a:cubicBezTo>
                  <a:pt x="5497" y="1734"/>
                  <a:pt x="5534" y="1697"/>
                  <a:pt x="5561" y="1651"/>
                </a:cubicBezTo>
                <a:cubicBezTo>
                  <a:pt x="5587" y="1605"/>
                  <a:pt x="5601" y="1554"/>
                  <a:pt x="5601" y="1501"/>
                </a:cubicBezTo>
                <a:lnTo>
                  <a:pt x="5601" y="300"/>
                </a:lnTo>
                <a:lnTo>
                  <a:pt x="5601" y="300"/>
                </a:lnTo>
                <a:lnTo>
                  <a:pt x="5601" y="300"/>
                </a:lnTo>
                <a:cubicBezTo>
                  <a:pt x="5601" y="247"/>
                  <a:pt x="5587" y="196"/>
                  <a:pt x="5561" y="150"/>
                </a:cubicBezTo>
                <a:cubicBezTo>
                  <a:pt x="5534" y="104"/>
                  <a:pt x="5497" y="67"/>
                  <a:pt x="5451" y="40"/>
                </a:cubicBezTo>
                <a:cubicBezTo>
                  <a:pt x="5405" y="14"/>
                  <a:pt x="5354" y="0"/>
                  <a:pt x="5301" y="0"/>
                </a:cubicBezTo>
                <a:lnTo>
                  <a:pt x="300" y="0"/>
                </a:lnTo>
              </a:path>
            </a:pathLst>
          </a:custGeom>
          <a:solidFill>
            <a:srgbClr val="2a609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2400" spc="-1" strike="noStrike">
                <a:solidFill>
                  <a:srgbClr val="ffffff"/>
                </a:solidFill>
                <a:latin typeface="Arial"/>
              </a:rPr>
              <a:t>CATEGORY</a:t>
            </a:r>
            <a:endParaRPr b="0" lang="en-NG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Line 15"/>
          <p:cNvSpPr/>
          <p:nvPr/>
        </p:nvSpPr>
        <p:spPr>
          <a:xfrm>
            <a:off x="10008000" y="2376000"/>
            <a:ext cx="0" cy="432000"/>
          </a:xfrm>
          <a:prstGeom prst="line">
            <a:avLst/>
          </a:prstGeom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6"/>
          <p:cNvSpPr/>
          <p:nvPr/>
        </p:nvSpPr>
        <p:spPr>
          <a:xfrm>
            <a:off x="9000000" y="2736000"/>
            <a:ext cx="2016000" cy="648000"/>
          </a:xfrm>
          <a:custGeom>
            <a:avLst/>
            <a:gdLst/>
            <a:ahLst/>
            <a:rect l="0" t="0" r="r" b="b"/>
            <a:pathLst>
              <a:path w="5602" h="1802">
                <a:moveTo>
                  <a:pt x="300" y="0"/>
                </a:moveTo>
                <a:lnTo>
                  <a:pt x="300" y="0"/>
                </a:lnTo>
                <a:cubicBezTo>
                  <a:pt x="247" y="0"/>
                  <a:pt x="196" y="14"/>
                  <a:pt x="150" y="40"/>
                </a:cubicBezTo>
                <a:cubicBezTo>
                  <a:pt x="104" y="67"/>
                  <a:pt x="67" y="104"/>
                  <a:pt x="40" y="150"/>
                </a:cubicBezTo>
                <a:cubicBezTo>
                  <a:pt x="14" y="196"/>
                  <a:pt x="0" y="247"/>
                  <a:pt x="0" y="300"/>
                </a:cubicBezTo>
                <a:lnTo>
                  <a:pt x="0" y="1500"/>
                </a:lnTo>
                <a:lnTo>
                  <a:pt x="0" y="1501"/>
                </a:lnTo>
                <a:cubicBezTo>
                  <a:pt x="0" y="1554"/>
                  <a:pt x="14" y="1605"/>
                  <a:pt x="40" y="1651"/>
                </a:cubicBezTo>
                <a:cubicBezTo>
                  <a:pt x="67" y="1697"/>
                  <a:pt x="104" y="1734"/>
                  <a:pt x="150" y="1761"/>
                </a:cubicBezTo>
                <a:cubicBezTo>
                  <a:pt x="196" y="1787"/>
                  <a:pt x="247" y="1801"/>
                  <a:pt x="300" y="1801"/>
                </a:cubicBezTo>
                <a:lnTo>
                  <a:pt x="5300" y="1800"/>
                </a:lnTo>
                <a:lnTo>
                  <a:pt x="5301" y="1801"/>
                </a:lnTo>
                <a:cubicBezTo>
                  <a:pt x="5354" y="1801"/>
                  <a:pt x="5405" y="1787"/>
                  <a:pt x="5451" y="1761"/>
                </a:cubicBezTo>
                <a:cubicBezTo>
                  <a:pt x="5497" y="1734"/>
                  <a:pt x="5534" y="1697"/>
                  <a:pt x="5561" y="1651"/>
                </a:cubicBezTo>
                <a:cubicBezTo>
                  <a:pt x="5587" y="1605"/>
                  <a:pt x="5601" y="1554"/>
                  <a:pt x="5601" y="1501"/>
                </a:cubicBezTo>
                <a:lnTo>
                  <a:pt x="5601" y="300"/>
                </a:lnTo>
                <a:lnTo>
                  <a:pt x="5601" y="300"/>
                </a:lnTo>
                <a:lnTo>
                  <a:pt x="5601" y="300"/>
                </a:lnTo>
                <a:cubicBezTo>
                  <a:pt x="5601" y="247"/>
                  <a:pt x="5587" y="196"/>
                  <a:pt x="5561" y="150"/>
                </a:cubicBezTo>
                <a:cubicBezTo>
                  <a:pt x="5534" y="104"/>
                  <a:pt x="5497" y="67"/>
                  <a:pt x="5451" y="40"/>
                </a:cubicBezTo>
                <a:cubicBezTo>
                  <a:pt x="5405" y="14"/>
                  <a:pt x="5354" y="0"/>
                  <a:pt x="5301" y="0"/>
                </a:cubicBezTo>
                <a:lnTo>
                  <a:pt x="300" y="0"/>
                </a:lnTo>
              </a:path>
            </a:pathLst>
          </a:custGeom>
          <a:solidFill>
            <a:srgbClr val="2a609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2000" spc="-1" strike="noStrike">
                <a:solidFill>
                  <a:srgbClr val="ffffff"/>
                </a:solidFill>
                <a:latin typeface="Arial"/>
              </a:rPr>
              <a:t>MISSING</a:t>
            </a:r>
            <a:endParaRPr b="0" lang="en-NG" sz="2000" spc="-1" strike="noStrike">
              <a:solidFill>
                <a:srgbClr val="ffffff"/>
              </a:solidFill>
              <a:latin typeface="Arial"/>
            </a:endParaRPr>
          </a:p>
          <a:p>
            <a:pPr algn="ctr"/>
            <a:r>
              <a:rPr b="0" lang="en-NG" sz="2000" spc="-1" strike="noStrike">
                <a:solidFill>
                  <a:srgbClr val="ffffff"/>
                </a:solidFill>
                <a:latin typeface="Arial"/>
              </a:rPr>
              <a:t>VALUES</a:t>
            </a:r>
            <a:endParaRPr b="0" lang="en-NG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Line 17"/>
          <p:cNvSpPr/>
          <p:nvPr/>
        </p:nvSpPr>
        <p:spPr>
          <a:xfrm>
            <a:off x="684000" y="3312000"/>
            <a:ext cx="0" cy="2520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18"/>
          <p:cNvSpPr/>
          <p:nvPr/>
        </p:nvSpPr>
        <p:spPr>
          <a:xfrm>
            <a:off x="3384000" y="3168000"/>
            <a:ext cx="0" cy="1872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19"/>
          <p:cNvSpPr/>
          <p:nvPr/>
        </p:nvSpPr>
        <p:spPr>
          <a:xfrm>
            <a:off x="6264000" y="3312000"/>
            <a:ext cx="0" cy="2988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20"/>
          <p:cNvSpPr/>
          <p:nvPr/>
        </p:nvSpPr>
        <p:spPr>
          <a:xfrm>
            <a:off x="9072000" y="2952000"/>
            <a:ext cx="0" cy="1944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21"/>
          <p:cNvSpPr/>
          <p:nvPr/>
        </p:nvSpPr>
        <p:spPr>
          <a:xfrm>
            <a:off x="684000" y="4104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2"/>
          <p:cNvSpPr/>
          <p:nvPr/>
        </p:nvSpPr>
        <p:spPr>
          <a:xfrm>
            <a:off x="864000" y="3816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600" spc="-1" strike="noStrike">
                <a:latin typeface="Arial"/>
              </a:rPr>
              <a:t>MIT's GOSSIS</a:t>
            </a:r>
            <a:r>
              <a:rPr b="0" lang="en-NG" sz="1800" spc="-1" strike="noStrike">
                <a:latin typeface="Arial"/>
              </a:rPr>
              <a:t> 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43" name="Line 23"/>
          <p:cNvSpPr/>
          <p:nvPr/>
        </p:nvSpPr>
        <p:spPr>
          <a:xfrm>
            <a:off x="684000" y="4968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4"/>
          <p:cNvSpPr/>
          <p:nvPr/>
        </p:nvSpPr>
        <p:spPr>
          <a:xfrm>
            <a:off x="864000" y="4680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147 Hospitals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45" name="Line 25"/>
          <p:cNvSpPr/>
          <p:nvPr/>
        </p:nvSpPr>
        <p:spPr>
          <a:xfrm>
            <a:off x="684000" y="5832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6"/>
          <p:cNvSpPr/>
          <p:nvPr/>
        </p:nvSpPr>
        <p:spPr>
          <a:xfrm>
            <a:off x="864000" y="5544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6 Countries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47" name="Line 27"/>
          <p:cNvSpPr/>
          <p:nvPr/>
        </p:nvSpPr>
        <p:spPr>
          <a:xfrm>
            <a:off x="3384000" y="5004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8"/>
          <p:cNvSpPr/>
          <p:nvPr/>
        </p:nvSpPr>
        <p:spPr>
          <a:xfrm>
            <a:off x="3708000" y="4716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Columns 85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49" name="Line 29"/>
          <p:cNvSpPr/>
          <p:nvPr/>
        </p:nvSpPr>
        <p:spPr>
          <a:xfrm>
            <a:off x="3384000" y="4140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0"/>
          <p:cNvSpPr/>
          <p:nvPr/>
        </p:nvSpPr>
        <p:spPr>
          <a:xfrm>
            <a:off x="3708000" y="3888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Rows 91713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51" name="Line 31"/>
          <p:cNvSpPr/>
          <p:nvPr/>
        </p:nvSpPr>
        <p:spPr>
          <a:xfrm>
            <a:off x="6264000" y="4140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2"/>
          <p:cNvSpPr/>
          <p:nvPr/>
        </p:nvSpPr>
        <p:spPr>
          <a:xfrm>
            <a:off x="6696000" y="3816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Demographic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53" name="Line 33"/>
          <p:cNvSpPr/>
          <p:nvPr/>
        </p:nvSpPr>
        <p:spPr>
          <a:xfrm>
            <a:off x="6264000" y="4824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4"/>
          <p:cNvSpPr/>
          <p:nvPr/>
        </p:nvSpPr>
        <p:spPr>
          <a:xfrm>
            <a:off x="6696360" y="453636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Vitals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55" name="Line 35"/>
          <p:cNvSpPr/>
          <p:nvPr/>
        </p:nvSpPr>
        <p:spPr>
          <a:xfrm>
            <a:off x="6264000" y="5616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6"/>
          <p:cNvSpPr/>
          <p:nvPr/>
        </p:nvSpPr>
        <p:spPr>
          <a:xfrm>
            <a:off x="6696000" y="5292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Labs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57" name="Line 37"/>
          <p:cNvSpPr/>
          <p:nvPr/>
        </p:nvSpPr>
        <p:spPr>
          <a:xfrm>
            <a:off x="6264000" y="6300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8"/>
          <p:cNvSpPr/>
          <p:nvPr/>
        </p:nvSpPr>
        <p:spPr>
          <a:xfrm>
            <a:off x="6696360" y="6048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Apache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59" name="Line 39"/>
          <p:cNvSpPr/>
          <p:nvPr/>
        </p:nvSpPr>
        <p:spPr>
          <a:xfrm>
            <a:off x="9072000" y="4140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40"/>
          <p:cNvSpPr/>
          <p:nvPr/>
        </p:nvSpPr>
        <p:spPr>
          <a:xfrm>
            <a:off x="9288000" y="3816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Rows 33%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61" name="Line 41"/>
          <p:cNvSpPr/>
          <p:nvPr/>
        </p:nvSpPr>
        <p:spPr>
          <a:xfrm>
            <a:off x="9072000" y="4860000"/>
            <a:ext cx="5040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42"/>
          <p:cNvSpPr/>
          <p:nvPr/>
        </p:nvSpPr>
        <p:spPr>
          <a:xfrm>
            <a:off x="9288000" y="4608000"/>
            <a:ext cx="1584000" cy="576000"/>
          </a:xfrm>
          <a:custGeom>
            <a:avLst/>
            <a:gdLst/>
            <a:ahLst/>
            <a:rect l="0" t="0" r="r" b="b"/>
            <a:pathLst>
              <a:path w="4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4134" y="1600"/>
                </a:lnTo>
                <a:lnTo>
                  <a:pt x="4134" y="1601"/>
                </a:lnTo>
                <a:cubicBezTo>
                  <a:pt x="4181" y="1601"/>
                  <a:pt x="4227" y="1589"/>
                  <a:pt x="4268" y="1565"/>
                </a:cubicBezTo>
                <a:cubicBezTo>
                  <a:pt x="4308" y="1542"/>
                  <a:pt x="4342" y="1508"/>
                  <a:pt x="4365" y="1468"/>
                </a:cubicBezTo>
                <a:cubicBezTo>
                  <a:pt x="4389" y="1427"/>
                  <a:pt x="4401" y="1381"/>
                  <a:pt x="4401" y="1334"/>
                </a:cubicBezTo>
                <a:lnTo>
                  <a:pt x="4401" y="266"/>
                </a:lnTo>
                <a:lnTo>
                  <a:pt x="4401" y="267"/>
                </a:lnTo>
                <a:lnTo>
                  <a:pt x="4401" y="267"/>
                </a:lnTo>
                <a:cubicBezTo>
                  <a:pt x="4401" y="220"/>
                  <a:pt x="4389" y="174"/>
                  <a:pt x="4365" y="133"/>
                </a:cubicBezTo>
                <a:cubicBezTo>
                  <a:pt x="4342" y="93"/>
                  <a:pt x="4308" y="59"/>
                  <a:pt x="4268" y="36"/>
                </a:cubicBezTo>
                <a:cubicBezTo>
                  <a:pt x="4227" y="12"/>
                  <a:pt x="4181" y="0"/>
                  <a:pt x="4134" y="0"/>
                </a:cubicBezTo>
                <a:lnTo>
                  <a:pt x="266" y="0"/>
                </a:lnTo>
              </a:path>
            </a:pathLst>
          </a:custGeom>
          <a:solidFill>
            <a:srgbClr val="57d0e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NG" sz="1800" spc="-1" strike="noStrike">
                <a:latin typeface="Arial"/>
              </a:rPr>
              <a:t>Columns 6%</a:t>
            </a:r>
            <a:endParaRPr b="0" lang="en-NG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264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6" name="Line 4"/>
          <p:cNvSpPr/>
          <p:nvPr/>
        </p:nvSpPr>
        <p:spPr>
          <a:xfrm>
            <a:off x="2795040" y="2628000"/>
            <a:ext cx="12960" cy="3924000"/>
          </a:xfrm>
          <a:prstGeom prst="line">
            <a:avLst/>
          </a:prstGeom>
          <a:ln w="38160">
            <a:solidFill>
              <a:srgbClr val="57d0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"/>
          <p:cNvSpPr/>
          <p:nvPr/>
        </p:nvSpPr>
        <p:spPr>
          <a:xfrm>
            <a:off x="3528000" y="1512000"/>
            <a:ext cx="3456000" cy="7254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2400" spc="-1" strike="noStrike">
                <a:latin typeface="Arial"/>
              </a:rPr>
              <a:t>DATA CLEANING</a:t>
            </a:r>
            <a:endParaRPr b="1" lang="en-NG" sz="240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540000" y="2592000"/>
            <a:ext cx="2268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Dropped Features: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>
            <a:off x="3047040" y="270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8"/>
          <p:cNvSpPr/>
          <p:nvPr/>
        </p:nvSpPr>
        <p:spPr>
          <a:xfrm>
            <a:off x="3047040" y="306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extShape 9"/>
          <p:cNvSpPr txBox="1"/>
          <p:nvPr/>
        </p:nvSpPr>
        <p:spPr>
          <a:xfrm>
            <a:off x="3276000" y="2628000"/>
            <a:ext cx="8352000" cy="36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That are irrelevants to the model or analysis e.g 'encounter_id', 'patient_id'.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72" name="TextShape 10"/>
          <p:cNvSpPr txBox="1"/>
          <p:nvPr/>
        </p:nvSpPr>
        <p:spPr>
          <a:xfrm>
            <a:off x="3276000" y="2952360"/>
            <a:ext cx="71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With many missing rows that can’t be handled without affecting data authenticiy.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73" name="CustomShape 11"/>
          <p:cNvSpPr/>
          <p:nvPr/>
        </p:nvSpPr>
        <p:spPr>
          <a:xfrm>
            <a:off x="3047040" y="3564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TextShape 12"/>
          <p:cNvSpPr txBox="1"/>
          <p:nvPr/>
        </p:nvSpPr>
        <p:spPr>
          <a:xfrm>
            <a:off x="3276000" y="3505680"/>
            <a:ext cx="745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That are hihly corrollecte with each other e.g APACHE II and APACHE</a:t>
            </a:r>
            <a:endParaRPr b="0" lang="en-NG" sz="1800" spc="-1" strike="noStrike">
              <a:latin typeface="Arial"/>
            </a:endParaRPr>
          </a:p>
          <a:p>
            <a:r>
              <a:rPr b="0" lang="en-NG" sz="1800" spc="-1" strike="noStrike">
                <a:latin typeface="Arial"/>
              </a:rPr>
              <a:t>III, d1_potassium_min and h1_potassium_min.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75" name="TextShape 13"/>
          <p:cNvSpPr txBox="1"/>
          <p:nvPr/>
        </p:nvSpPr>
        <p:spPr>
          <a:xfrm>
            <a:off x="8205120" y="3654000"/>
            <a:ext cx="942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Impute: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76" name="TextShape 14"/>
          <p:cNvSpPr txBox="1"/>
          <p:nvPr/>
        </p:nvSpPr>
        <p:spPr>
          <a:xfrm>
            <a:off x="3384000" y="4302000"/>
            <a:ext cx="765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Fill the Nan of normal distributed columns with column mean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77" name="TextShape 15"/>
          <p:cNvSpPr txBox="1"/>
          <p:nvPr/>
        </p:nvSpPr>
        <p:spPr>
          <a:xfrm>
            <a:off x="3384000" y="4626000"/>
            <a:ext cx="765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Replaced all CCU-CTICU CSICU CTICU with Cardiac ICU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78" name="TextShape 16"/>
          <p:cNvSpPr txBox="1"/>
          <p:nvPr/>
        </p:nvSpPr>
        <p:spPr>
          <a:xfrm>
            <a:off x="3384000" y="4950000"/>
            <a:ext cx="765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Replaced all negative pre_icu_los_days with zero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79" name="CustomShape 17"/>
          <p:cNvSpPr/>
          <p:nvPr/>
        </p:nvSpPr>
        <p:spPr>
          <a:xfrm>
            <a:off x="3047040" y="4392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8"/>
          <p:cNvSpPr/>
          <p:nvPr/>
        </p:nvSpPr>
        <p:spPr>
          <a:xfrm>
            <a:off x="3047040" y="468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9"/>
          <p:cNvSpPr/>
          <p:nvPr/>
        </p:nvSpPr>
        <p:spPr>
          <a:xfrm>
            <a:off x="3047040" y="50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0"/>
          <p:cNvSpPr/>
          <p:nvPr/>
        </p:nvSpPr>
        <p:spPr>
          <a:xfrm>
            <a:off x="540000" y="5472000"/>
            <a:ext cx="2268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Add features: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283" name="TextShape 21"/>
          <p:cNvSpPr txBox="1"/>
          <p:nvPr/>
        </p:nvSpPr>
        <p:spPr>
          <a:xfrm>
            <a:off x="3384000" y="5454000"/>
            <a:ext cx="765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bmi_cat by grouping bmi into underweight, normal, overweight, obesed.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84" name="TextShape 22"/>
          <p:cNvSpPr txBox="1"/>
          <p:nvPr/>
        </p:nvSpPr>
        <p:spPr>
          <a:xfrm>
            <a:off x="3384000" y="5778000"/>
            <a:ext cx="7651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gcs_cat by adding gcs_eyes, gcs_motor, gcs_verbal and grouping into normal mild moderate and server.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85" name="TextShape 23"/>
          <p:cNvSpPr txBox="1"/>
          <p:nvPr/>
        </p:nvSpPr>
        <p:spPr>
          <a:xfrm>
            <a:off x="3348000" y="6318000"/>
            <a:ext cx="80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Other created features include age_cat, h1_pluse_P, heart_rate_cat map_cat.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286" name="CustomShape 24"/>
          <p:cNvSpPr/>
          <p:nvPr/>
        </p:nvSpPr>
        <p:spPr>
          <a:xfrm>
            <a:off x="3047040" y="558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5"/>
          <p:cNvSpPr/>
          <p:nvPr/>
        </p:nvSpPr>
        <p:spPr>
          <a:xfrm>
            <a:off x="3047040" y="59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6"/>
          <p:cNvSpPr/>
          <p:nvPr/>
        </p:nvSpPr>
        <p:spPr>
          <a:xfrm>
            <a:off x="3047040" y="6372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Shape 27"/>
          <p:cNvSpPr txBox="1"/>
          <p:nvPr/>
        </p:nvSpPr>
        <p:spPr>
          <a:xfrm>
            <a:off x="288000" y="56880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Methodology</a:t>
            </a:r>
            <a:endParaRPr b="0" lang="en-NG" sz="3600" spc="-1" strike="noStrike">
              <a:latin typeface="Arial"/>
            </a:endParaRPr>
          </a:p>
        </p:txBody>
      </p:sp>
      <p:sp>
        <p:nvSpPr>
          <p:cNvPr id="290" name="CustomShape 28"/>
          <p:cNvSpPr/>
          <p:nvPr/>
        </p:nvSpPr>
        <p:spPr>
          <a:xfrm>
            <a:off x="540000" y="4320000"/>
            <a:ext cx="2268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Impute:</a:t>
            </a:r>
            <a:endParaRPr b="1" lang="en-NG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292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4" name="Line 4"/>
          <p:cNvSpPr/>
          <p:nvPr/>
        </p:nvSpPr>
        <p:spPr>
          <a:xfrm>
            <a:off x="2795040" y="2628000"/>
            <a:ext cx="12960" cy="3924000"/>
          </a:xfrm>
          <a:prstGeom prst="line">
            <a:avLst/>
          </a:prstGeom>
          <a:ln w="38160">
            <a:solidFill>
              <a:srgbClr val="57d0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5"/>
          <p:cNvSpPr/>
          <p:nvPr/>
        </p:nvSpPr>
        <p:spPr>
          <a:xfrm>
            <a:off x="3528000" y="1512000"/>
            <a:ext cx="3456000" cy="7254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2400" spc="-1" strike="noStrike">
                <a:latin typeface="Arial"/>
              </a:rPr>
              <a:t>DATA CLEANING</a:t>
            </a:r>
            <a:endParaRPr b="1" lang="en-NG" sz="2400" spc="-1" strike="noStrike"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540000" y="2592000"/>
            <a:ext cx="2268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Dropped Features: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297" name="CustomShape 7"/>
          <p:cNvSpPr/>
          <p:nvPr/>
        </p:nvSpPr>
        <p:spPr>
          <a:xfrm>
            <a:off x="3047040" y="270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8"/>
          <p:cNvSpPr/>
          <p:nvPr/>
        </p:nvSpPr>
        <p:spPr>
          <a:xfrm>
            <a:off x="3047040" y="306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TextShape 9"/>
          <p:cNvSpPr txBox="1"/>
          <p:nvPr/>
        </p:nvSpPr>
        <p:spPr>
          <a:xfrm>
            <a:off x="3276000" y="2628000"/>
            <a:ext cx="8352000" cy="36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That are irrelevants to the model or analysis e.g 'encounter_id', 'patient_id'.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00" name="TextShape 10"/>
          <p:cNvSpPr txBox="1"/>
          <p:nvPr/>
        </p:nvSpPr>
        <p:spPr>
          <a:xfrm>
            <a:off x="3276000" y="2952360"/>
            <a:ext cx="71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With many missing rows that can’t be handled without affecting data authenticiy.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01" name="CustomShape 11"/>
          <p:cNvSpPr/>
          <p:nvPr/>
        </p:nvSpPr>
        <p:spPr>
          <a:xfrm>
            <a:off x="3047040" y="3564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TextShape 12"/>
          <p:cNvSpPr txBox="1"/>
          <p:nvPr/>
        </p:nvSpPr>
        <p:spPr>
          <a:xfrm>
            <a:off x="3276000" y="3505680"/>
            <a:ext cx="745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That are hihly corrollecte with each other e.g APACHE II and APACHE</a:t>
            </a:r>
            <a:endParaRPr b="0" lang="en-NG" sz="1800" spc="-1" strike="noStrike">
              <a:latin typeface="Arial"/>
            </a:endParaRPr>
          </a:p>
          <a:p>
            <a:r>
              <a:rPr b="0" lang="en-NG" sz="1800" spc="-1" strike="noStrike">
                <a:latin typeface="Arial"/>
              </a:rPr>
              <a:t>III, d1_potassium_min and h1_potassium_min.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03" name="TextShape 13"/>
          <p:cNvSpPr txBox="1"/>
          <p:nvPr/>
        </p:nvSpPr>
        <p:spPr>
          <a:xfrm>
            <a:off x="8205120" y="3654000"/>
            <a:ext cx="942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Impute: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04" name="TextShape 14"/>
          <p:cNvSpPr txBox="1"/>
          <p:nvPr/>
        </p:nvSpPr>
        <p:spPr>
          <a:xfrm>
            <a:off x="3384000" y="4302000"/>
            <a:ext cx="765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Fill the Nan of normal distributed columns with column mean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05" name="TextShape 15"/>
          <p:cNvSpPr txBox="1"/>
          <p:nvPr/>
        </p:nvSpPr>
        <p:spPr>
          <a:xfrm>
            <a:off x="3384000" y="4626000"/>
            <a:ext cx="765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Replaced all CCU-CTICU CSICU CTICU with Cardiac ICU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06" name="TextShape 16"/>
          <p:cNvSpPr txBox="1"/>
          <p:nvPr/>
        </p:nvSpPr>
        <p:spPr>
          <a:xfrm>
            <a:off x="3384000" y="4950000"/>
            <a:ext cx="765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Replaced all negative pre_icu_los_days with zero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07" name="CustomShape 17"/>
          <p:cNvSpPr/>
          <p:nvPr/>
        </p:nvSpPr>
        <p:spPr>
          <a:xfrm>
            <a:off x="3047040" y="4392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8"/>
          <p:cNvSpPr/>
          <p:nvPr/>
        </p:nvSpPr>
        <p:spPr>
          <a:xfrm>
            <a:off x="3047040" y="468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9"/>
          <p:cNvSpPr/>
          <p:nvPr/>
        </p:nvSpPr>
        <p:spPr>
          <a:xfrm>
            <a:off x="3047040" y="50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0"/>
          <p:cNvSpPr/>
          <p:nvPr/>
        </p:nvSpPr>
        <p:spPr>
          <a:xfrm>
            <a:off x="540000" y="5472000"/>
            <a:ext cx="2268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Add features: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311" name="TextShape 21"/>
          <p:cNvSpPr txBox="1"/>
          <p:nvPr/>
        </p:nvSpPr>
        <p:spPr>
          <a:xfrm>
            <a:off x="3384000" y="5454000"/>
            <a:ext cx="7651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bmi_cat by grouping bmi into underweight, normal, overweight, obesed.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12" name="TextShape 22"/>
          <p:cNvSpPr txBox="1"/>
          <p:nvPr/>
        </p:nvSpPr>
        <p:spPr>
          <a:xfrm>
            <a:off x="3384000" y="5778000"/>
            <a:ext cx="7651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gcs_cat by adding gcs_eyes, gcs_motor, gcs_verbal and grouping into normal mild moderate and server.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13" name="TextShape 23"/>
          <p:cNvSpPr txBox="1"/>
          <p:nvPr/>
        </p:nvSpPr>
        <p:spPr>
          <a:xfrm>
            <a:off x="3348000" y="6318000"/>
            <a:ext cx="80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Other created features include age_cat, h1_pluse_P, heart_rate_cat map_cat.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14" name="CustomShape 24"/>
          <p:cNvSpPr/>
          <p:nvPr/>
        </p:nvSpPr>
        <p:spPr>
          <a:xfrm>
            <a:off x="3047040" y="558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5"/>
          <p:cNvSpPr/>
          <p:nvPr/>
        </p:nvSpPr>
        <p:spPr>
          <a:xfrm>
            <a:off x="3047040" y="5940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6"/>
          <p:cNvSpPr/>
          <p:nvPr/>
        </p:nvSpPr>
        <p:spPr>
          <a:xfrm>
            <a:off x="3047040" y="6372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TextShape 27"/>
          <p:cNvSpPr txBox="1"/>
          <p:nvPr/>
        </p:nvSpPr>
        <p:spPr>
          <a:xfrm>
            <a:off x="288000" y="56880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Methodology</a:t>
            </a:r>
            <a:endParaRPr b="0" lang="en-NG" sz="3600" spc="-1" strike="noStrike">
              <a:latin typeface="Arial"/>
            </a:endParaRPr>
          </a:p>
        </p:txBody>
      </p:sp>
      <p:sp>
        <p:nvSpPr>
          <p:cNvPr id="318" name="CustomShape 28"/>
          <p:cNvSpPr/>
          <p:nvPr/>
        </p:nvSpPr>
        <p:spPr>
          <a:xfrm>
            <a:off x="540000" y="4320000"/>
            <a:ext cx="2268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Impute:</a:t>
            </a:r>
            <a:endParaRPr b="1" lang="en-NG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1"/>
          <p:cNvGrpSpPr/>
          <p:nvPr/>
        </p:nvGrpSpPr>
        <p:grpSpPr>
          <a:xfrm>
            <a:off x="0" y="0"/>
            <a:ext cx="12192120" cy="6858000"/>
            <a:chOff x="0" y="0"/>
            <a:chExt cx="12192120" cy="6858000"/>
          </a:xfrm>
        </p:grpSpPr>
        <p:sp>
          <p:nvSpPr>
            <p:cNvPr id="320" name="CustomShape 2"/>
            <p:cNvSpPr/>
            <p:nvPr/>
          </p:nvSpPr>
          <p:spPr>
            <a:xfrm>
              <a:off x="0" y="0"/>
              <a:ext cx="12192120" cy="1296000"/>
            </a:xfrm>
            <a:prstGeom prst="rect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3"/>
            <p:cNvSpPr/>
            <p:nvPr/>
          </p:nvSpPr>
          <p:spPr>
            <a:xfrm>
              <a:off x="0" y="1296000"/>
              <a:ext cx="12192120" cy="5562000"/>
            </a:xfrm>
            <a:prstGeom prst="rect">
              <a:avLst/>
            </a:prstGeom>
            <a:solidFill>
              <a:srgbClr val="d5d5d5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2" name="TextShape 4"/>
          <p:cNvSpPr txBox="1"/>
          <p:nvPr/>
        </p:nvSpPr>
        <p:spPr>
          <a:xfrm>
            <a:off x="288000" y="569160"/>
            <a:ext cx="7200000" cy="7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3600" spc="-1" strike="noStrike">
                <a:solidFill>
                  <a:srgbClr val="ffffff"/>
                </a:solidFill>
                <a:latin typeface="Abadi"/>
                <a:ea typeface="IBM Plex Mono SemiBold"/>
              </a:rPr>
              <a:t>Methodology</a:t>
            </a:r>
            <a:endParaRPr b="0" lang="en-NG" sz="36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1260000" y="1512000"/>
            <a:ext cx="3456000" cy="7254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2400" spc="-1" strike="noStrike">
                <a:latin typeface="Arial"/>
              </a:rPr>
              <a:t>DATA VISUALISATION</a:t>
            </a:r>
            <a:endParaRPr b="1" lang="en-NG" sz="2400" spc="-1" strike="noStrike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504000" y="2808000"/>
            <a:ext cx="1872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Barplot: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325" name="CustomShape 7"/>
          <p:cNvSpPr/>
          <p:nvPr/>
        </p:nvSpPr>
        <p:spPr>
          <a:xfrm>
            <a:off x="504000" y="3780000"/>
            <a:ext cx="1872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Piechart: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326" name="CustomShape 8"/>
          <p:cNvSpPr/>
          <p:nvPr/>
        </p:nvSpPr>
        <p:spPr>
          <a:xfrm>
            <a:off x="504000" y="5580000"/>
            <a:ext cx="1872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Scatterplot: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327" name="CustomShape 9"/>
          <p:cNvSpPr/>
          <p:nvPr/>
        </p:nvSpPr>
        <p:spPr>
          <a:xfrm>
            <a:off x="504000" y="4644000"/>
            <a:ext cx="1872000" cy="576000"/>
          </a:xfrm>
          <a:prstGeom prst="rect">
            <a:avLst/>
          </a:prstGeom>
          <a:solidFill>
            <a:srgbClr val="11cee0">
              <a:alpha val="34000"/>
            </a:srgbClr>
          </a:solidFill>
          <a:ln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Histtogram&amp;</a:t>
            </a:r>
            <a:endParaRPr b="1" lang="en-NG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NG" sz="1800" spc="-1" strike="noStrike">
                <a:latin typeface="Arial"/>
              </a:rPr>
              <a:t>Boxplot:</a:t>
            </a:r>
            <a:endParaRPr b="1" lang="en-NG" sz="1800" spc="-1" strike="noStrike">
              <a:latin typeface="Arial"/>
            </a:endParaRPr>
          </a:p>
        </p:txBody>
      </p:sp>
      <p:sp>
        <p:nvSpPr>
          <p:cNvPr id="328" name="TextShape 10"/>
          <p:cNvSpPr txBox="1"/>
          <p:nvPr/>
        </p:nvSpPr>
        <p:spPr>
          <a:xfrm>
            <a:off x="648000" y="2245320"/>
            <a:ext cx="90169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Visualisation was done Seaborn Scatter plot, Bar plot, Piechart, Histogram and Boxplot.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2687040" y="2952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TextShape 12"/>
          <p:cNvSpPr txBox="1"/>
          <p:nvPr/>
        </p:nvSpPr>
        <p:spPr>
          <a:xfrm>
            <a:off x="2916000" y="2772000"/>
            <a:ext cx="8486640" cy="97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</a:pPr>
            <a:r>
              <a:rPr b="0" lang="en-NG" sz="1800" spc="-1" strike="noStrike">
                <a:latin typeface="Arial"/>
                <a:ea typeface="Noto Sans CJK SC"/>
              </a:rPr>
              <a:t>Used to compare gender, ethnicity apache_3j_bodysystem, apache_2_bodysystem, bmi_cat,  gcs_cat h1_pluse_P, map_cat, and heart_rate_cat.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31" name="TextShape 13"/>
          <p:cNvSpPr txBox="1"/>
          <p:nvPr/>
        </p:nvSpPr>
        <p:spPr>
          <a:xfrm>
            <a:off x="3096000" y="3888000"/>
            <a:ext cx="7128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Used to show percentage distribution of categories in hospital_death, icu_type.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32" name="CustomShape 14"/>
          <p:cNvSpPr/>
          <p:nvPr/>
        </p:nvSpPr>
        <p:spPr>
          <a:xfrm>
            <a:off x="2687040" y="3996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5"/>
          <p:cNvSpPr/>
          <p:nvPr/>
        </p:nvSpPr>
        <p:spPr>
          <a:xfrm>
            <a:off x="2687040" y="4824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TextShape 16"/>
          <p:cNvSpPr txBox="1"/>
          <p:nvPr/>
        </p:nvSpPr>
        <p:spPr>
          <a:xfrm>
            <a:off x="2916000" y="4693320"/>
            <a:ext cx="7380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Used to show the distribution and five point summary of age, bmi, height and weight.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35" name="TextShape 17"/>
          <p:cNvSpPr txBox="1"/>
          <p:nvPr/>
        </p:nvSpPr>
        <p:spPr>
          <a:xfrm>
            <a:off x="2916000" y="5593320"/>
            <a:ext cx="6876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G" sz="1800" spc="-1" strike="noStrike">
                <a:latin typeface="Arial"/>
              </a:rPr>
              <a:t>Used to show the relationship betweenh1_mbp_max and d1_mbp_max.</a:t>
            </a:r>
            <a:endParaRPr b="0" lang="en-NG" sz="1800" spc="-1" strike="noStrike">
              <a:latin typeface="Arial"/>
            </a:endParaRPr>
          </a:p>
        </p:txBody>
      </p:sp>
      <p:sp>
        <p:nvSpPr>
          <p:cNvPr id="336" name="CustomShape 18"/>
          <p:cNvSpPr/>
          <p:nvPr/>
        </p:nvSpPr>
        <p:spPr>
          <a:xfrm>
            <a:off x="2687040" y="5688000"/>
            <a:ext cx="144000" cy="144000"/>
          </a:xfrm>
          <a:prstGeom prst="rect">
            <a:avLst/>
          </a:prstGeom>
          <a:solidFill>
            <a:srgbClr val="11cee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19"/>
          <p:cNvSpPr/>
          <p:nvPr/>
        </p:nvSpPr>
        <p:spPr>
          <a:xfrm>
            <a:off x="2327040" y="2808000"/>
            <a:ext cx="0" cy="3348000"/>
          </a:xfrm>
          <a:prstGeom prst="line">
            <a:avLst/>
          </a:prstGeom>
          <a:ln w="38160">
            <a:solidFill>
              <a:srgbClr val="57d0e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en-NG</dc:language>
  <cp:lastModifiedBy/>
  <dcterms:modified xsi:type="dcterms:W3CDTF">2022-06-30T20:38:03Z</dcterms:modified>
  <cp:revision>213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0x010100EECD86F56755A646AC8AFCBCBD967F21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